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9" r:id="rId3"/>
    <p:sldId id="258" r:id="rId4"/>
    <p:sldId id="268" r:id="rId5"/>
    <p:sldId id="260" r:id="rId6"/>
    <p:sldId id="269" r:id="rId7"/>
    <p:sldId id="270" r:id="rId8"/>
    <p:sldId id="261" r:id="rId9"/>
    <p:sldId id="264" r:id="rId10"/>
    <p:sldId id="273" r:id="rId11"/>
    <p:sldId id="265" r:id="rId12"/>
    <p:sldId id="267" r:id="rId13"/>
    <p:sldId id="290" r:id="rId14"/>
    <p:sldId id="272" r:id="rId15"/>
    <p:sldId id="271" r:id="rId16"/>
    <p:sldId id="276" r:id="rId17"/>
    <p:sldId id="277" r:id="rId18"/>
    <p:sldId id="278" r:id="rId19"/>
    <p:sldId id="289" r:id="rId20"/>
    <p:sldId id="281" r:id="rId21"/>
    <p:sldId id="291" r:id="rId22"/>
    <p:sldId id="280" r:id="rId23"/>
    <p:sldId id="285" r:id="rId24"/>
    <p:sldId id="288" r:id="rId25"/>
    <p:sldId id="282" r:id="rId26"/>
    <p:sldId id="283" r:id="rId27"/>
    <p:sldId id="287" r:id="rId28"/>
    <p:sldId id="274" r:id="rId29"/>
    <p:sldId id="275" r:id="rId30"/>
    <p:sldId id="292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pos="567">
          <p15:clr>
            <a:srgbClr val="A4A3A4"/>
          </p15:clr>
        </p15:guide>
        <p15:guide id="4" pos="51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근웅" initials="박근" lastIdx="1" clrIdx="0">
    <p:extLst>
      <p:ext uri="{19B8F6BF-5375-455C-9EA6-DF929625EA0E}">
        <p15:presenceInfo xmlns:p15="http://schemas.microsoft.com/office/powerpoint/2012/main" userId="3e43f98c96fb10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49001-B9CC-4E0A-D2F6-88084BB354F9}" v="1105" dt="2020-09-03T01:19:48.644"/>
    <p1510:client id="{23D9459C-B286-4AA0-9292-3CCFA56D7CFC}" v="1881" dt="2020-09-03T08:51:34.127"/>
    <p1510:client id="{56CA99DC-7073-4B28-A50E-E854F6B604C3}" v="34" dt="2020-09-03T06:58:16.059"/>
    <p1510:client id="{9A235247-4D3D-4115-9C69-9F21A3C4E18F}" v="8688" dt="2020-09-03T08:51:44.536"/>
    <p1510:client id="{9A4503E9-6B81-424D-5E97-774EA76DEC5A}" v="8923" dt="2020-09-03T08:48:44.247"/>
    <p1510:client id="{F0F14499-AA6B-46CE-8846-AA5930FC779B}" v="2039" dt="2020-09-03T06:43:11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26" autoAdjust="0"/>
  </p:normalViewPr>
  <p:slideViewPr>
    <p:cSldViewPr snapToGrid="0">
      <p:cViewPr varScale="1">
        <p:scale>
          <a:sx n="79" d="100"/>
          <a:sy n="79" d="100"/>
        </p:scale>
        <p:origin x="108" y="762"/>
      </p:cViewPr>
      <p:guideLst>
        <p:guide orient="horz" pos="1253"/>
        <p:guide orient="horz" pos="1706"/>
        <p:guide pos="567"/>
        <p:guide pos="51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13E38-6D26-4E51-B4A3-9777C85D157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6FA70-B7E7-4535-94A2-01F13CD4A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7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6FA70-B7E7-4535-94A2-01F13CD4A2A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3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6FA70-B7E7-4535-94A2-01F13CD4A2A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35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82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546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632"/>
            <a:ext cx="9144000" cy="60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92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4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5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4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2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9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9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1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9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0578" y="1257300"/>
            <a:ext cx="3988849" cy="138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인터페이스 개발 프로젝트</a:t>
            </a:r>
          </a:p>
        </p:txBody>
      </p:sp>
      <p:sp>
        <p:nvSpPr>
          <p:cNvPr id="3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33" name="Graphic 17" descr="순서도">
            <a:extLst>
              <a:ext uri="{FF2B5EF4-FFF2-40B4-BE49-F238E27FC236}">
                <a16:creationId xmlns:a16="http://schemas.microsoft.com/office/drawing/2014/main" id="{167673C6-0E8F-4AB1-AEA0-E03BB7685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0579" y="2947260"/>
            <a:ext cx="4003614" cy="2927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500" b="1">
                <a:solidFill>
                  <a:srgbClr val="000000"/>
                </a:solidFill>
              </a:rPr>
              <a:t>과정명</a:t>
            </a:r>
            <a:r>
              <a:rPr lang="en-US" altLang="ko-KR" sz="1500" b="1">
                <a:solidFill>
                  <a:srgbClr val="000000"/>
                </a:solidFill>
              </a:rPr>
              <a:t>: </a:t>
            </a:r>
            <a:r>
              <a:rPr lang="ko-KR" altLang="en-US" sz="1500" b="1">
                <a:solidFill>
                  <a:srgbClr val="000000"/>
                </a:solidFill>
              </a:rPr>
              <a:t>융복합</a:t>
            </a:r>
            <a:r>
              <a:rPr lang="en-US" altLang="ko-KR" sz="1500" b="1">
                <a:solidFill>
                  <a:srgbClr val="000000"/>
                </a:solidFill>
              </a:rPr>
              <a:t> </a:t>
            </a:r>
            <a:r>
              <a:rPr lang="ko-KR" altLang="en-US" sz="1500" b="1">
                <a:solidFill>
                  <a:srgbClr val="000000"/>
                </a:solidFill>
              </a:rPr>
              <a:t>프로젝트형</a:t>
            </a:r>
            <a:r>
              <a:rPr lang="en-US" altLang="ko-KR" sz="1500" b="1">
                <a:solidFill>
                  <a:srgbClr val="000000"/>
                </a:solidFill>
              </a:rPr>
              <a:t> AI </a:t>
            </a:r>
            <a:r>
              <a:rPr lang="ko-KR" altLang="en-US" sz="1500" b="1">
                <a:solidFill>
                  <a:srgbClr val="000000"/>
                </a:solidFill>
              </a:rPr>
              <a:t>서비스개발</a:t>
            </a:r>
            <a:endParaRPr lang="en-US" altLang="ko-KR" sz="1500" b="1">
              <a:solidFill>
                <a:srgbClr val="000000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500" b="1">
                <a:solidFill>
                  <a:srgbClr val="000000"/>
                </a:solidFill>
              </a:rPr>
              <a:t>팀명</a:t>
            </a:r>
            <a:r>
              <a:rPr lang="en-US" altLang="ko-KR" sz="1500" b="1">
                <a:solidFill>
                  <a:srgbClr val="000000"/>
                </a:solidFill>
              </a:rPr>
              <a:t>: </a:t>
            </a:r>
            <a:r>
              <a:rPr lang="ko-KR" altLang="en-US" sz="1500" b="1">
                <a:solidFill>
                  <a:srgbClr val="000000"/>
                </a:solidFill>
              </a:rPr>
              <a:t>아샷추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500" b="1">
                <a:solidFill>
                  <a:srgbClr val="000000"/>
                </a:solidFill>
              </a:rPr>
              <a:t>팀원</a:t>
            </a:r>
            <a:r>
              <a:rPr lang="en-US" altLang="ko-KR" sz="1500" b="1">
                <a:solidFill>
                  <a:srgbClr val="000000"/>
                </a:solidFill>
              </a:rPr>
              <a:t>: </a:t>
            </a:r>
            <a:r>
              <a:rPr lang="ko-KR" altLang="en-US" sz="1500" b="1">
                <a:solidFill>
                  <a:srgbClr val="000000"/>
                </a:solidFill>
              </a:rPr>
              <a:t>김은수</a:t>
            </a:r>
            <a:r>
              <a:rPr lang="en-US" altLang="ko-KR" sz="1500" b="1">
                <a:solidFill>
                  <a:srgbClr val="000000"/>
                </a:solidFill>
              </a:rPr>
              <a:t>, </a:t>
            </a:r>
            <a:r>
              <a:rPr lang="ko-KR" altLang="en-US" sz="1500" b="1">
                <a:solidFill>
                  <a:srgbClr val="000000"/>
                </a:solidFill>
              </a:rPr>
              <a:t>박근웅</a:t>
            </a:r>
            <a:r>
              <a:rPr lang="en-US" altLang="ko-KR" sz="1500" b="1">
                <a:solidFill>
                  <a:srgbClr val="000000"/>
                </a:solidFill>
              </a:rPr>
              <a:t>, </a:t>
            </a:r>
            <a:r>
              <a:rPr lang="ko-KR" altLang="en-US" sz="1500" b="1">
                <a:solidFill>
                  <a:srgbClr val="000000"/>
                </a:solidFill>
              </a:rPr>
              <a:t>정아인</a:t>
            </a:r>
          </a:p>
        </p:txBody>
      </p:sp>
    </p:spTree>
    <p:extLst>
      <p:ext uri="{BB962C8B-B14F-4D97-AF65-F5344CB8AC3E}">
        <p14:creationId xmlns:p14="http://schemas.microsoft.com/office/powerpoint/2010/main" val="303644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1556" y="376112"/>
            <a:ext cx="6895086" cy="553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pic>
        <p:nvPicPr>
          <p:cNvPr id="13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3D61AF90-B232-4808-9A3D-E4045F93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4" y="2057353"/>
            <a:ext cx="2586013" cy="4082472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F58B96C9-D121-40BC-A35D-48EFB682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246" y="2057355"/>
            <a:ext cx="2764027" cy="4082472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B405862-C5F8-40C0-BA7A-DE6D5634C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451" y="2057354"/>
            <a:ext cx="2671494" cy="40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4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1556" y="376112"/>
            <a:ext cx="6895086" cy="553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1606" y="1484730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결과제시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 2: DB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구성</a:t>
            </a:r>
          </a:p>
        </p:txBody>
      </p:sp>
      <p:pic>
        <p:nvPicPr>
          <p:cNvPr id="3" name="그림 4" descr="실내, 컴퓨터, 노트북, 테이블이(가) 표시된 사진&#10;&#10;자동 생성된 설명">
            <a:extLst>
              <a:ext uri="{FF2B5EF4-FFF2-40B4-BE49-F238E27FC236}">
                <a16:creationId xmlns:a16="http://schemas.microsoft.com/office/drawing/2014/main" id="{D27348DE-653F-4B7D-9267-63B763757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9" y="1276976"/>
            <a:ext cx="9147776" cy="55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9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메인</a:t>
            </a:r>
          </a:p>
        </p:txBody>
      </p:sp>
      <p:pic>
        <p:nvPicPr>
          <p:cNvPr id="8" name="화면 녹화 7">
            <a:hlinkClick r:id="" action="ppaction://media"/>
            <a:extLst>
              <a:ext uri="{FF2B5EF4-FFF2-40B4-BE49-F238E27FC236}">
                <a16:creationId xmlns:a16="http://schemas.microsoft.com/office/drawing/2014/main" id="{A3D67088-9A63-4EF6-9717-C15696F35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457" y="1918540"/>
            <a:ext cx="7019450" cy="3686429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AC069-6EE7-4216-ACB4-653C1FDB3A69}"/>
              </a:ext>
            </a:extLst>
          </p:cNvPr>
          <p:cNvSpPr txBox="1"/>
          <p:nvPr/>
        </p:nvSpPr>
        <p:spPr>
          <a:xfrm>
            <a:off x="851069" y="5867230"/>
            <a:ext cx="805963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>
                <a:ea typeface="맑은 고딕"/>
                <a:cs typeface="Calibri"/>
              </a:rPr>
              <a:t>웹사이트의 배경을 스타벅스 배경과 스타벅스의 글귀로 디자인했다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ea typeface="맑은 고딕"/>
                <a:cs typeface="Calibri"/>
              </a:rPr>
              <a:t>제품이나 최신리뷰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뿐만 아니라 스타벅스 </a:t>
            </a:r>
            <a:r>
              <a:rPr lang="en-US" altLang="ko-KR" dirty="0">
                <a:ea typeface="맑은 고딕"/>
                <a:cs typeface="Calibri"/>
              </a:rPr>
              <a:t>SNS</a:t>
            </a:r>
            <a:r>
              <a:rPr lang="ko-KR" altLang="en-US" dirty="0">
                <a:ea typeface="맑은 고딕"/>
                <a:cs typeface="Calibri"/>
              </a:rPr>
              <a:t> 으로 이동 가능하다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4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  <a:ea typeface="맑은 고딕"/>
              </a:rPr>
              <a:t>NAVIGATOR</a:t>
            </a:r>
            <a:endParaRPr lang="ko-KR" altLang="en-US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78D59-0F8F-4A73-85DE-7F57400E7B35}"/>
              </a:ext>
            </a:extLst>
          </p:cNvPr>
          <p:cNvSpPr txBox="1"/>
          <p:nvPr/>
        </p:nvSpPr>
        <p:spPr>
          <a:xfrm>
            <a:off x="631606" y="5003939"/>
            <a:ext cx="80596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>
                <a:ea typeface="맑은 고딕"/>
              </a:rPr>
              <a:t>상단 </a:t>
            </a:r>
            <a:r>
              <a:rPr lang="ko-KR" altLang="en-US" err="1">
                <a:ea typeface="맑은 고딕"/>
              </a:rPr>
              <a:t>Navigation-var를</a:t>
            </a:r>
            <a:r>
              <a:rPr lang="ko-KR" altLang="en-US">
                <a:ea typeface="맑은 고딕"/>
              </a:rPr>
              <a:t> 로그인 과 로그아웃으로 나누어 표시 </a:t>
            </a:r>
            <a:endParaRPr lang="en-US" altLang="ko-KR">
              <a:ea typeface="맑은 고딕"/>
            </a:endParaRPr>
          </a:p>
          <a:p>
            <a:pPr marL="342900" indent="-342900" algn="just">
              <a:buAutoNum type="arabicPeriod"/>
            </a:pPr>
            <a:r>
              <a:rPr lang="ko-KR" altLang="en-US">
                <a:ea typeface="맑은 고딕"/>
                <a:cs typeface="Calibri"/>
              </a:rPr>
              <a:t>현재 위치 페이지의 이름 활성화</a:t>
            </a:r>
            <a:r>
              <a:rPr lang="en-US" altLang="ko-KR">
                <a:ea typeface="맑은 고딕"/>
                <a:cs typeface="Calibri"/>
              </a:rPr>
              <a:t>.</a:t>
            </a:r>
            <a:endParaRPr lang="en-US" altLang="ko-KR" sz="1800">
              <a:ea typeface="맑은 고딕"/>
              <a:cs typeface="Calibri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6F3F25-6159-4AFA-A331-5003D5DE0C74}"/>
              </a:ext>
            </a:extLst>
          </p:cNvPr>
          <p:cNvGrpSpPr/>
          <p:nvPr/>
        </p:nvGrpSpPr>
        <p:grpSpPr>
          <a:xfrm>
            <a:off x="631606" y="1854061"/>
            <a:ext cx="6584731" cy="2471038"/>
            <a:chOff x="555625" y="1923820"/>
            <a:chExt cx="6584731" cy="247103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372DC7-F0D1-4CC6-BA25-1437BEAD2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06" y="3908898"/>
              <a:ext cx="6508750" cy="485960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8AD7EDE-1477-475E-B8F3-26A06066E165}"/>
                </a:ext>
              </a:extLst>
            </p:cNvPr>
            <p:cNvGrpSpPr/>
            <p:nvPr/>
          </p:nvGrpSpPr>
          <p:grpSpPr>
            <a:xfrm>
              <a:off x="555625" y="1923820"/>
              <a:ext cx="6584731" cy="767370"/>
              <a:chOff x="555625" y="1923820"/>
              <a:chExt cx="6584731" cy="76737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3F9C887-C6B2-462D-B270-4FFCC11BC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606" y="2217617"/>
                <a:ext cx="6508750" cy="47357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95BF65-3698-4C94-BFD1-B8B179A54CDD}"/>
                  </a:ext>
                </a:extLst>
              </p:cNvPr>
              <p:cNvSpPr txBox="1"/>
              <p:nvPr/>
            </p:nvSpPr>
            <p:spPr>
              <a:xfrm>
                <a:off x="555625" y="1923820"/>
                <a:ext cx="1400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로그인 상태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A9AA148-E91E-40E1-A979-26BE69A1213A}"/>
                </a:ext>
              </a:extLst>
            </p:cNvPr>
            <p:cNvGrpSpPr/>
            <p:nvPr/>
          </p:nvGrpSpPr>
          <p:grpSpPr>
            <a:xfrm>
              <a:off x="555625" y="2760595"/>
              <a:ext cx="6584731" cy="795404"/>
              <a:chOff x="555625" y="2760595"/>
              <a:chExt cx="6584731" cy="79540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8B2F475-DA6F-46C7-B200-2F02BB885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606" y="3054746"/>
                <a:ext cx="6508750" cy="50125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FC2100-8F5A-4E5B-9C5E-A90A3E1FF314}"/>
                  </a:ext>
                </a:extLst>
              </p:cNvPr>
              <p:cNvSpPr txBox="1"/>
              <p:nvPr/>
            </p:nvSpPr>
            <p:spPr>
              <a:xfrm>
                <a:off x="555625" y="2760595"/>
                <a:ext cx="1628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로그아웃 상태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920911-9D48-46F4-B81D-502719F90A7E}"/>
                </a:ext>
              </a:extLst>
            </p:cNvPr>
            <p:cNvSpPr txBox="1"/>
            <p:nvPr/>
          </p:nvSpPr>
          <p:spPr>
            <a:xfrm>
              <a:off x="555625" y="3597370"/>
              <a:ext cx="315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현재 위치 페이지 이름 활성화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B5D343-43BD-4EE1-8C00-90892ADEC191}"/>
                </a:ext>
              </a:extLst>
            </p:cNvPr>
            <p:cNvSpPr/>
            <p:nvPr/>
          </p:nvSpPr>
          <p:spPr>
            <a:xfrm>
              <a:off x="5768120" y="2234838"/>
              <a:ext cx="880330" cy="3693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19FEC71-B79C-4F46-B51D-059C9FFD8A79}"/>
                </a:ext>
              </a:extLst>
            </p:cNvPr>
            <p:cNvSpPr/>
            <p:nvPr/>
          </p:nvSpPr>
          <p:spPr>
            <a:xfrm>
              <a:off x="4121380" y="4022016"/>
              <a:ext cx="501420" cy="21978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998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846" y="1380820"/>
            <a:ext cx="15184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회원가입</a:t>
            </a:r>
          </a:p>
        </p:txBody>
      </p:sp>
      <p:pic>
        <p:nvPicPr>
          <p:cNvPr id="5" name="그림 5" descr="모니터, 원격, 텔레비전, 컴퓨터이(가) 표시된 사진&#10;&#10;자동 생성된 설명">
            <a:extLst>
              <a:ext uri="{FF2B5EF4-FFF2-40B4-BE49-F238E27FC236}">
                <a16:creationId xmlns:a16="http://schemas.microsoft.com/office/drawing/2014/main" id="{43F6B999-8A96-4997-B90D-884411E7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4" y="1711270"/>
            <a:ext cx="7541909" cy="40211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E2424-51C4-43CD-A2E1-787AA145B859}"/>
              </a:ext>
            </a:extLst>
          </p:cNvPr>
          <p:cNvSpPr/>
          <p:nvPr/>
        </p:nvSpPr>
        <p:spPr>
          <a:xfrm>
            <a:off x="1389106" y="2370813"/>
            <a:ext cx="2349013" cy="28494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A4E710-31D9-4738-BD0A-BB3CACB58A9D}"/>
              </a:ext>
            </a:extLst>
          </p:cNvPr>
          <p:cNvSpPr txBox="1"/>
          <p:nvPr/>
        </p:nvSpPr>
        <p:spPr>
          <a:xfrm>
            <a:off x="466613" y="5827958"/>
            <a:ext cx="805963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>
                <a:ea typeface="맑은 고딕"/>
              </a:rPr>
              <a:t>상단 Navigation-var 의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Signup</a:t>
            </a:r>
            <a:r>
              <a:rPr lang="ko-KR" altLang="en-US">
                <a:ea typeface="맑은 고딕"/>
              </a:rPr>
              <a:t>을 클릭하면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회원가입 페이지</a:t>
            </a:r>
            <a:r>
              <a:rPr lang="ko-KR" altLang="en-US">
                <a:ea typeface="맑은 고딕"/>
              </a:rPr>
              <a:t>가 나온다.</a:t>
            </a:r>
            <a:endParaRPr lang="en-US" altLang="ko-KR" sz="1800">
              <a:ea typeface="맑은 고딕"/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en-US" altLang="ko-KR">
                <a:ea typeface="맑은 고딕"/>
                <a:cs typeface="Calibri"/>
              </a:rPr>
              <a:t>ID, Name, Mobile, PW, PW again 내용을 입력 후 회원가입 버튼을 누르면 </a:t>
            </a:r>
            <a:r>
              <a:rPr lang="en-US" altLang="ko-KR">
                <a:solidFill>
                  <a:srgbClr val="FF0000"/>
                </a:solidFill>
                <a:ea typeface="맑은 고딕"/>
                <a:cs typeface="Calibri"/>
              </a:rPr>
              <a:t>로그인된 상태</a:t>
            </a:r>
            <a:r>
              <a:rPr lang="en-US" altLang="ko-KR">
                <a:ea typeface="맑은 고딕"/>
                <a:cs typeface="Calibri"/>
              </a:rPr>
              <a:t>로 </a:t>
            </a:r>
            <a:r>
              <a:rPr lang="en-US" altLang="ko-KR">
                <a:solidFill>
                  <a:srgbClr val="FF0000"/>
                </a:solidFill>
                <a:ea typeface="맑은 고딕"/>
                <a:cs typeface="Calibri"/>
              </a:rPr>
              <a:t>메인 페이지로 이동</a:t>
            </a:r>
            <a:r>
              <a:rPr lang="en-US" altLang="ko-KR">
                <a:ea typeface="맑은 고딕"/>
                <a:cs typeface="Calibri"/>
              </a:rPr>
              <a:t>한다. (ID 중복시 회원가입 실패)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8BA682-3467-4250-A982-EF69CED54A52}"/>
              </a:ext>
            </a:extLst>
          </p:cNvPr>
          <p:cNvSpPr/>
          <p:nvPr/>
        </p:nvSpPr>
        <p:spPr>
          <a:xfrm>
            <a:off x="1443771" y="3033356"/>
            <a:ext cx="450620" cy="171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A33A73-C412-4EFA-984C-4A74EB391FDE}"/>
              </a:ext>
            </a:extLst>
          </p:cNvPr>
          <p:cNvSpPr/>
          <p:nvPr/>
        </p:nvSpPr>
        <p:spPr>
          <a:xfrm>
            <a:off x="1443770" y="3552902"/>
            <a:ext cx="450620" cy="171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5C7B81C-96CA-4EB4-80C6-935C91304BB2}"/>
              </a:ext>
            </a:extLst>
          </p:cNvPr>
          <p:cNvSpPr/>
          <p:nvPr/>
        </p:nvSpPr>
        <p:spPr>
          <a:xfrm>
            <a:off x="1443770" y="4233034"/>
            <a:ext cx="450620" cy="171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37C81D1-1615-4CA8-9A80-20FF1FE62164}"/>
              </a:ext>
            </a:extLst>
          </p:cNvPr>
          <p:cNvSpPr/>
          <p:nvPr/>
        </p:nvSpPr>
        <p:spPr>
          <a:xfrm>
            <a:off x="1443771" y="4762026"/>
            <a:ext cx="497851" cy="1625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36A772A-5FB3-4FED-AECC-D3AC4207F76E}"/>
              </a:ext>
            </a:extLst>
          </p:cNvPr>
          <p:cNvSpPr/>
          <p:nvPr/>
        </p:nvSpPr>
        <p:spPr>
          <a:xfrm>
            <a:off x="1443770" y="2485471"/>
            <a:ext cx="450620" cy="171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4">
            <a:extLst>
              <a:ext uri="{FF2B5EF4-FFF2-40B4-BE49-F238E27FC236}">
                <a16:creationId xmlns:a16="http://schemas.microsoft.com/office/drawing/2014/main" id="{9E740713-C9E6-4A0B-84A1-ADC7199C3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65" y="2292328"/>
            <a:ext cx="3952324" cy="1479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522E30F1-EF23-4F1D-A565-0CEE00A0D3DC}"/>
              </a:ext>
            </a:extLst>
          </p:cNvPr>
          <p:cNvCxnSpPr/>
          <p:nvPr/>
        </p:nvCxnSpPr>
        <p:spPr>
          <a:xfrm>
            <a:off x="1896105" y="2840733"/>
            <a:ext cx="2066847" cy="791599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89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647" y="1475284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로그인/로그아웃</a:t>
            </a:r>
          </a:p>
        </p:txBody>
      </p:sp>
      <p:pic>
        <p:nvPicPr>
          <p:cNvPr id="4" name="그림 4" descr="실내, 사람, 남자, 앉아있는이(가) 표시된 사진&#10;&#10;자동 생성된 설명">
            <a:extLst>
              <a:ext uri="{FF2B5EF4-FFF2-40B4-BE49-F238E27FC236}">
                <a16:creationId xmlns:a16="http://schemas.microsoft.com/office/drawing/2014/main" id="{5F7E4D67-B5F1-4838-B7D7-55480E8A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3" y="1965750"/>
            <a:ext cx="4245159" cy="2930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2E37F-7310-400E-AF45-673F93AF9BE8}"/>
              </a:ext>
            </a:extLst>
          </p:cNvPr>
          <p:cNvSpPr txBox="1"/>
          <p:nvPr/>
        </p:nvSpPr>
        <p:spPr>
          <a:xfrm>
            <a:off x="419382" y="5383983"/>
            <a:ext cx="805963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>
                <a:ea typeface="맑은 고딕"/>
              </a:rPr>
              <a:t>상단 Navigation-var 의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Login</a:t>
            </a:r>
            <a:r>
              <a:rPr lang="ko-KR" altLang="en-US">
                <a:ea typeface="맑은 고딕"/>
              </a:rPr>
              <a:t>을 클릭하면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로그인 페이지</a:t>
            </a:r>
            <a:r>
              <a:rPr lang="ko-KR" altLang="en-US">
                <a:ea typeface="맑은 고딕"/>
              </a:rPr>
              <a:t>로 이동한다.</a:t>
            </a:r>
            <a:endParaRPr lang="ko-KR" altLang="en-US" sz="1800">
              <a:ea typeface="맑은 고딕"/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en-US" altLang="ko-KR">
                <a:ea typeface="맑은 고딕"/>
                <a:cs typeface="Calibri"/>
              </a:rPr>
              <a:t>회원가입시 입력했던 ID, PW 사용하여 로그인하면 메인페이지로 이동하고</a:t>
            </a:r>
          </a:p>
          <a:p>
            <a:pPr algn="just"/>
            <a:r>
              <a:rPr lang="en-US" altLang="ko-KR">
                <a:ea typeface="맑은 고딕"/>
                <a:cs typeface="Calibri"/>
              </a:rPr>
              <a:t>       상단 네비에 </a:t>
            </a:r>
            <a:r>
              <a:rPr lang="en-US" altLang="ko-KR">
                <a:solidFill>
                  <a:srgbClr val="FF0000"/>
                </a:solidFill>
                <a:ea typeface="맑은 고딕"/>
                <a:cs typeface="Calibri"/>
              </a:rPr>
              <a:t>Logout</a:t>
            </a:r>
            <a:r>
              <a:rPr lang="en-US" altLang="ko-KR">
                <a:ea typeface="맑은 고딕"/>
                <a:cs typeface="Calibri"/>
              </a:rPr>
              <a:t> 버튼이 생긴다. </a:t>
            </a:r>
          </a:p>
        </p:txBody>
      </p:sp>
      <p:pic>
        <p:nvPicPr>
          <p:cNvPr id="7" name="그림 7" descr="실내, 테이블, 컵, 커피이(가) 표시된 사진&#10;&#10;자동 생성된 설명">
            <a:extLst>
              <a:ext uri="{FF2B5EF4-FFF2-40B4-BE49-F238E27FC236}">
                <a16:creationId xmlns:a16="http://schemas.microsoft.com/office/drawing/2014/main" id="{36BE74DF-5B08-4EAC-B7F1-87581393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66" y="1964600"/>
            <a:ext cx="4207374" cy="2928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BB5B56-287A-482E-8854-36AFA64EE6DC}"/>
              </a:ext>
            </a:extLst>
          </p:cNvPr>
          <p:cNvSpPr/>
          <p:nvPr/>
        </p:nvSpPr>
        <p:spPr>
          <a:xfrm>
            <a:off x="557833" y="3693292"/>
            <a:ext cx="1687774" cy="127567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F21F692-FF7D-483C-B191-89838FC0363D}"/>
              </a:ext>
            </a:extLst>
          </p:cNvPr>
          <p:cNvSpPr/>
          <p:nvPr/>
        </p:nvSpPr>
        <p:spPr>
          <a:xfrm>
            <a:off x="8037274" y="2032049"/>
            <a:ext cx="450620" cy="171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0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메뉴</a:t>
            </a:r>
            <a:endParaRPr lang="ko-KR" altLang="en-US">
              <a:solidFill>
                <a:schemeClr val="bg1">
                  <a:lumMod val="50000"/>
                </a:schemeClr>
              </a:solidFill>
              <a:ea typeface="맑은 고딕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66CEC-79A8-4B14-82EE-8BD00D2FCA74}"/>
              </a:ext>
            </a:extLst>
          </p:cNvPr>
          <p:cNvSpPr txBox="1"/>
          <p:nvPr/>
        </p:nvSpPr>
        <p:spPr>
          <a:xfrm>
            <a:off x="542183" y="5352744"/>
            <a:ext cx="805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/>
              <a:t>메뉴 태그 </a:t>
            </a:r>
            <a:r>
              <a:rPr lang="ko-KR" altLang="en-US" err="1"/>
              <a:t>클릭시</a:t>
            </a:r>
            <a:r>
              <a:rPr lang="ko-KR" altLang="en-US"/>
              <a:t> 해당 제품리스트로 전환</a:t>
            </a:r>
            <a:r>
              <a:rPr lang="en-US" altLang="ko-KR" sz="1800"/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sz="1800"/>
              <a:t>이미지 및 텍스트</a:t>
            </a:r>
            <a:r>
              <a:rPr lang="en-US" altLang="ko-KR" sz="1800"/>
              <a:t>, [Add to cart] </a:t>
            </a:r>
            <a:r>
              <a:rPr lang="ko-KR" altLang="en-US" sz="1800"/>
              <a:t>버튼 </a:t>
            </a:r>
            <a:r>
              <a:rPr lang="ko-KR" altLang="en-US" sz="1800" err="1"/>
              <a:t>클릭시</a:t>
            </a:r>
            <a:r>
              <a:rPr lang="ko-KR" altLang="en-US" sz="1800"/>
              <a:t>  제품 상세페이지로 이동</a:t>
            </a:r>
            <a:r>
              <a:rPr lang="en-US" altLang="ko-KR" sz="1800"/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2A3C52-F107-4286-88DD-E66EC2E7DDA2}"/>
              </a:ext>
            </a:extLst>
          </p:cNvPr>
          <p:cNvGrpSpPr/>
          <p:nvPr/>
        </p:nvGrpSpPr>
        <p:grpSpPr>
          <a:xfrm>
            <a:off x="542183" y="1925624"/>
            <a:ext cx="7870817" cy="3006751"/>
            <a:chOff x="542183" y="1922623"/>
            <a:chExt cx="7870817" cy="30067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3E25934-A3CB-4964-9A7F-6CD621811441}"/>
                </a:ext>
              </a:extLst>
            </p:cNvPr>
            <p:cNvGrpSpPr/>
            <p:nvPr/>
          </p:nvGrpSpPr>
          <p:grpSpPr>
            <a:xfrm>
              <a:off x="542183" y="1922623"/>
              <a:ext cx="4569044" cy="3006751"/>
              <a:chOff x="542183" y="1922623"/>
              <a:chExt cx="4569044" cy="3006751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C91178F-7A1F-4B70-9864-9AC8DA14B80D}"/>
                  </a:ext>
                </a:extLst>
              </p:cNvPr>
              <p:cNvGrpSpPr/>
              <p:nvPr/>
            </p:nvGrpSpPr>
            <p:grpSpPr>
              <a:xfrm>
                <a:off x="542183" y="1922623"/>
                <a:ext cx="4569044" cy="3006751"/>
                <a:chOff x="271556" y="1895449"/>
                <a:chExt cx="6181645" cy="4351796"/>
              </a:xfrm>
            </p:grpSpPr>
            <p:pic>
              <p:nvPicPr>
                <p:cNvPr id="4" name="그림 4" descr="컵, 테이블, 앉아있는, 커피이(가) 표시된 사진&#10;&#10;자동 생성된 설명">
                  <a:extLst>
                    <a:ext uri="{FF2B5EF4-FFF2-40B4-BE49-F238E27FC236}">
                      <a16:creationId xmlns:a16="http://schemas.microsoft.com/office/drawing/2014/main" id="{DD33DFB9-1247-4D5C-A543-1FFF2B43FB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71556" y="1895449"/>
                  <a:ext cx="6181645" cy="4351796"/>
                </a:xfrm>
                <a:prstGeom prst="rect">
                  <a:avLst/>
                </a:prstGeom>
              </p:spPr>
            </p:pic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6CCBD09F-B9F9-4D8F-A0E2-69BCE9D52523}"/>
                    </a:ext>
                  </a:extLst>
                </p:cNvPr>
                <p:cNvSpPr/>
                <p:nvPr/>
              </p:nvSpPr>
              <p:spPr>
                <a:xfrm>
                  <a:off x="2985685" y="3587883"/>
                  <a:ext cx="506027" cy="21324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100BADB-4646-4C8B-BF71-DB232CBC46B8}"/>
                    </a:ext>
                  </a:extLst>
                </p:cNvPr>
                <p:cNvSpPr/>
                <p:nvPr/>
              </p:nvSpPr>
              <p:spPr>
                <a:xfrm>
                  <a:off x="3520469" y="3587883"/>
                  <a:ext cx="506027" cy="21324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8577F5E-34AB-4251-9518-F9F8EF0C6047}"/>
                  </a:ext>
                </a:extLst>
              </p:cNvPr>
              <p:cNvSpPr/>
              <p:nvPr/>
            </p:nvSpPr>
            <p:spPr>
              <a:xfrm>
                <a:off x="908050" y="3308350"/>
                <a:ext cx="1238250" cy="1536699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ECFE55D-5D0A-47EC-B74F-B1797218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8156" y="2040950"/>
              <a:ext cx="2714844" cy="2396696"/>
            </a:xfrm>
            <a:prstGeom prst="rect">
              <a:avLst/>
            </a:prstGeom>
          </p:spPr>
        </p:pic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4750118F-AD69-462D-A34F-0E0C28DF0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523" y="2837721"/>
              <a:ext cx="2857377" cy="178529"/>
            </a:xfrm>
            <a:prstGeom prst="bentConnector3">
              <a:avLst>
                <a:gd name="adj1" fmla="val 22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538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제품 상세보기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0385D-FBD0-4C87-AE89-BA959C100B71}"/>
              </a:ext>
            </a:extLst>
          </p:cNvPr>
          <p:cNvSpPr txBox="1"/>
          <p:nvPr/>
        </p:nvSpPr>
        <p:spPr>
          <a:xfrm>
            <a:off x="631606" y="4914410"/>
            <a:ext cx="805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800"/>
              <a:t>수량을 선택 후 </a:t>
            </a:r>
            <a:r>
              <a:rPr lang="en-US" altLang="ko-KR" sz="1800"/>
              <a:t>[Add to Cart]</a:t>
            </a:r>
            <a:r>
              <a:rPr lang="ko-KR" altLang="en-US" sz="1800"/>
              <a:t>버튼 </a:t>
            </a:r>
            <a:r>
              <a:rPr lang="ko-KR" altLang="en-US" sz="1800" err="1"/>
              <a:t>클릭시</a:t>
            </a:r>
            <a:r>
              <a:rPr lang="ko-KR" altLang="en-US" sz="1800"/>
              <a:t> </a:t>
            </a:r>
            <a:r>
              <a:rPr lang="en-US" altLang="ko-KR" sz="1800">
                <a:solidFill>
                  <a:srgbClr val="FF0000"/>
                </a:solidFill>
              </a:rPr>
              <a:t>alert</a:t>
            </a:r>
            <a:r>
              <a:rPr lang="ko-KR" altLang="en-US" sz="1800">
                <a:solidFill>
                  <a:srgbClr val="FF0000"/>
                </a:solidFill>
              </a:rPr>
              <a:t>창 활성화</a:t>
            </a:r>
            <a:endParaRPr lang="en-US" altLang="ko-KR" sz="1800">
              <a:solidFill>
                <a:srgbClr val="FF0000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sz="1800"/>
              <a:t>취소 </a:t>
            </a:r>
            <a:r>
              <a:rPr lang="ko-KR" altLang="en-US" sz="1800" err="1"/>
              <a:t>선택시</a:t>
            </a:r>
            <a:r>
              <a:rPr lang="ko-KR" altLang="en-US" sz="1800"/>
              <a:t> 메뉴화면</a:t>
            </a:r>
            <a:r>
              <a:rPr lang="en-US" altLang="ko-KR" sz="1800"/>
              <a:t>, </a:t>
            </a:r>
            <a:r>
              <a:rPr lang="ko-KR" altLang="en-US" sz="1800"/>
              <a:t>확인 </a:t>
            </a:r>
            <a:r>
              <a:rPr lang="ko-KR" altLang="en-US" sz="1800" err="1"/>
              <a:t>선택시</a:t>
            </a:r>
            <a:r>
              <a:rPr lang="ko-KR" altLang="en-US" sz="1800"/>
              <a:t> </a:t>
            </a:r>
            <a:r>
              <a:rPr lang="ko-KR" altLang="en-US"/>
              <a:t>장바구니 화면으로 이동</a:t>
            </a:r>
            <a:endParaRPr lang="en-US" altLang="ko-KR" sz="18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3EB60A-9F2E-4E92-9280-86A5EBF6D0CB}"/>
              </a:ext>
            </a:extLst>
          </p:cNvPr>
          <p:cNvGrpSpPr/>
          <p:nvPr/>
        </p:nvGrpSpPr>
        <p:grpSpPr>
          <a:xfrm>
            <a:off x="631606" y="1943590"/>
            <a:ext cx="5089744" cy="2691016"/>
            <a:chOff x="631606" y="1854062"/>
            <a:chExt cx="5089744" cy="26910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2E4FF0-D037-428C-BBF2-BF23B1B0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06" y="1854062"/>
              <a:ext cx="5089744" cy="269101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37085D-CEE8-4B44-9C1E-0A1A3C281073}"/>
                </a:ext>
              </a:extLst>
            </p:cNvPr>
            <p:cNvSpPr/>
            <p:nvPr/>
          </p:nvSpPr>
          <p:spPr>
            <a:xfrm>
              <a:off x="3263681" y="3710569"/>
              <a:ext cx="772267" cy="67945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2374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장바구니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21A47-A028-4AB0-BB58-A79607A65D45}"/>
              </a:ext>
            </a:extLst>
          </p:cNvPr>
          <p:cNvSpPr txBox="1"/>
          <p:nvPr/>
        </p:nvSpPr>
        <p:spPr>
          <a:xfrm>
            <a:off x="631606" y="4928439"/>
            <a:ext cx="8059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sz="1800"/>
              <a:t>X</a:t>
            </a:r>
            <a:r>
              <a:rPr lang="ko-KR" altLang="en-US" sz="1800"/>
              <a:t>버튼 클릭 시 해당 </a:t>
            </a:r>
            <a:r>
              <a:rPr lang="ko-KR" altLang="en-US" sz="1800">
                <a:solidFill>
                  <a:srgbClr val="FF0000"/>
                </a:solidFill>
              </a:rPr>
              <a:t>메뉴 삭제</a:t>
            </a:r>
            <a:endParaRPr lang="en-US" altLang="ko-KR" sz="1800">
              <a:solidFill>
                <a:srgbClr val="FF0000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/>
              <a:t>제품명 상세보기 클릭 시 해당 메뉴 상세보기 페이지 이동</a:t>
            </a:r>
            <a:endParaRPr lang="en-US" altLang="ko-KR" sz="1800"/>
          </a:p>
          <a:p>
            <a:pPr marL="342900" indent="-342900" algn="just">
              <a:buAutoNum type="arabicPeriod"/>
            </a:pPr>
            <a:r>
              <a:rPr lang="en-US" altLang="ko-KR" sz="1800"/>
              <a:t>[</a:t>
            </a:r>
            <a:r>
              <a:rPr lang="ko-KR" altLang="en-US" sz="1800"/>
              <a:t>매장검색</a:t>
            </a:r>
            <a:r>
              <a:rPr lang="en-US" altLang="ko-KR" sz="1800"/>
              <a:t>]</a:t>
            </a:r>
            <a:r>
              <a:rPr lang="ko-KR" altLang="en-US" sz="1800"/>
              <a:t> 클릭 시 매장검색 </a:t>
            </a:r>
            <a:r>
              <a:rPr lang="en-US" altLang="ko-KR" sz="1800">
                <a:solidFill>
                  <a:srgbClr val="FF0000"/>
                </a:solidFill>
              </a:rPr>
              <a:t>Popup</a:t>
            </a:r>
            <a:r>
              <a:rPr lang="ko-KR" altLang="en-US" sz="1800">
                <a:solidFill>
                  <a:srgbClr val="FF0000"/>
                </a:solidFill>
              </a:rPr>
              <a:t>창</a:t>
            </a:r>
            <a:r>
              <a:rPr lang="ko-KR" altLang="en-US" sz="1800"/>
              <a:t> 생성</a:t>
            </a:r>
          </a:p>
          <a:p>
            <a:pPr marL="342900" indent="-342900" algn="just">
              <a:buAutoNum type="arabicPeriod"/>
            </a:pPr>
            <a:r>
              <a:rPr lang="ko-KR" altLang="en-US"/>
              <a:t>회원 기존 포인트와 결제금액</a:t>
            </a:r>
            <a:r>
              <a:rPr lang="en-US" altLang="ko-KR"/>
              <a:t>, </a:t>
            </a:r>
            <a:r>
              <a:rPr lang="ko-KR" altLang="en-US"/>
              <a:t>결제 후 남은 금액 표시</a:t>
            </a:r>
            <a:endParaRPr lang="en-US" altLang="ko-KR"/>
          </a:p>
          <a:p>
            <a:pPr marL="342900" indent="-342900" algn="just">
              <a:buAutoNum type="arabicPeriod"/>
            </a:pPr>
            <a:r>
              <a:rPr lang="en-US" altLang="ko-KR" sz="1800"/>
              <a:t>[Proceed to Checkout] </a:t>
            </a:r>
            <a:r>
              <a:rPr lang="ko-KR" altLang="en-US"/>
              <a:t>클릭 시 </a:t>
            </a:r>
            <a:r>
              <a:rPr lang="en-US" altLang="ko-KR"/>
              <a:t>alert</a:t>
            </a:r>
            <a:r>
              <a:rPr lang="ko-KR" altLang="en-US"/>
              <a:t>창 활성화</a:t>
            </a:r>
            <a:endParaRPr lang="en-US" altLang="ko-KR"/>
          </a:p>
          <a:p>
            <a:pPr marL="342900" indent="-342900" algn="just">
              <a:buAutoNum type="arabicPeriod"/>
            </a:pPr>
            <a:r>
              <a:rPr lang="ko-KR" altLang="en-US" sz="1800"/>
              <a:t>취소 선택 시 이동</a:t>
            </a:r>
            <a:r>
              <a:rPr lang="en-US" altLang="ko-KR" sz="1800"/>
              <a:t>X, </a:t>
            </a:r>
            <a:r>
              <a:rPr lang="ko-KR" altLang="en-US" sz="1800"/>
              <a:t>확인 </a:t>
            </a:r>
            <a:r>
              <a:rPr lang="ko-KR" altLang="en-US" sz="1800" err="1"/>
              <a:t>선택시</a:t>
            </a:r>
            <a:r>
              <a:rPr lang="ko-KR" altLang="en-US" sz="1800"/>
              <a:t> 주문내역 페이지 이동</a:t>
            </a:r>
            <a:endParaRPr lang="en-US" altLang="ko-KR" sz="18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18E8C3-01C9-4134-978B-E313F62D862B}"/>
              </a:ext>
            </a:extLst>
          </p:cNvPr>
          <p:cNvGrpSpPr/>
          <p:nvPr/>
        </p:nvGrpSpPr>
        <p:grpSpPr>
          <a:xfrm>
            <a:off x="631606" y="1854061"/>
            <a:ext cx="6696294" cy="3007283"/>
            <a:chOff x="631606" y="1854061"/>
            <a:chExt cx="6696294" cy="30072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1DCBD0E-4167-4E06-9437-E2B4C45B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606" y="1854061"/>
              <a:ext cx="6696294" cy="300728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6146D2-652A-411C-A325-C66C7EBE5546}"/>
                </a:ext>
              </a:extLst>
            </p:cNvPr>
            <p:cNvSpPr/>
            <p:nvPr/>
          </p:nvSpPr>
          <p:spPr>
            <a:xfrm>
              <a:off x="5327431" y="3727450"/>
              <a:ext cx="1073369" cy="106680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7EADAD-14A6-41B2-9A9C-A1C01B68298F}"/>
                </a:ext>
              </a:extLst>
            </p:cNvPr>
            <p:cNvSpPr/>
            <p:nvPr/>
          </p:nvSpPr>
          <p:spPr>
            <a:xfrm>
              <a:off x="5130800" y="3035300"/>
              <a:ext cx="1473200" cy="6250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FD8987-F9A0-4EA2-B7CC-3E9ABE990915}"/>
                </a:ext>
              </a:extLst>
            </p:cNvPr>
            <p:cNvSpPr/>
            <p:nvPr/>
          </p:nvSpPr>
          <p:spPr>
            <a:xfrm>
              <a:off x="2082800" y="2408681"/>
              <a:ext cx="463550" cy="3693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8849D0-F9FD-4611-AE79-1E51106AAB56}"/>
                </a:ext>
              </a:extLst>
            </p:cNvPr>
            <p:cNvSpPr/>
            <p:nvPr/>
          </p:nvSpPr>
          <p:spPr>
            <a:xfrm>
              <a:off x="3441700" y="2355850"/>
              <a:ext cx="1016000" cy="42216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0EFF6C5-0EB3-46FE-87BE-61FD27A55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700" y="3095916"/>
              <a:ext cx="1559045" cy="625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26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  <a:ea typeface="맑은 고딕"/>
              </a:rPr>
              <a:t>Popup</a:t>
            </a:r>
            <a:endParaRPr lang="ko-KR" altLang="en-US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0385D-FBD0-4C87-AE89-BA959C100B71}"/>
              </a:ext>
            </a:extLst>
          </p:cNvPr>
          <p:cNvSpPr txBox="1"/>
          <p:nvPr/>
        </p:nvSpPr>
        <p:spPr>
          <a:xfrm>
            <a:off x="742950" y="4914410"/>
            <a:ext cx="805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800"/>
              <a:t>주소 입력 후 검색 아이콘 </a:t>
            </a:r>
            <a:r>
              <a:rPr lang="ko-KR" altLang="en-US" sz="1800" err="1"/>
              <a:t>클릭시</a:t>
            </a:r>
            <a:r>
              <a:rPr lang="ko-KR" altLang="en-US" sz="1800"/>
              <a:t> 해당 지역의 </a:t>
            </a:r>
            <a:r>
              <a:rPr lang="ko-KR" altLang="en-US" sz="1800">
                <a:solidFill>
                  <a:srgbClr val="FF0000"/>
                </a:solidFill>
              </a:rPr>
              <a:t>매장 위치 검색</a:t>
            </a:r>
            <a:endParaRPr lang="en-US" altLang="ko-KR" sz="1800">
              <a:solidFill>
                <a:srgbClr val="FF0000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/>
              <a:t>[</a:t>
            </a:r>
            <a:r>
              <a:rPr lang="ko-KR" altLang="en-US"/>
              <a:t>선택</a:t>
            </a:r>
            <a:r>
              <a:rPr lang="en-US" altLang="ko-KR"/>
              <a:t>] </a:t>
            </a:r>
            <a:r>
              <a:rPr lang="ko-KR" altLang="en-US"/>
              <a:t>버튼 </a:t>
            </a:r>
            <a:r>
              <a:rPr lang="ko-KR" altLang="en-US" err="1"/>
              <a:t>클릭시</a:t>
            </a:r>
            <a:r>
              <a:rPr lang="ko-KR" altLang="en-US"/>
              <a:t> </a:t>
            </a:r>
            <a:r>
              <a:rPr lang="ko-KR" altLang="en-US">
                <a:solidFill>
                  <a:srgbClr val="FF0000"/>
                </a:solidFill>
              </a:rPr>
              <a:t>매장위치</a:t>
            </a:r>
            <a:r>
              <a:rPr lang="ko-KR" altLang="en-US"/>
              <a:t> 저장 후 </a:t>
            </a:r>
            <a:r>
              <a:rPr lang="en-US" altLang="ko-KR"/>
              <a:t>Popup </a:t>
            </a:r>
            <a:r>
              <a:rPr lang="ko-KR" altLang="en-US"/>
              <a:t>닫음</a:t>
            </a:r>
            <a:endParaRPr lang="en-US" altLang="ko-KR" sz="180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11BDED9-2AEB-43E3-A486-1A57C8DA3817}"/>
              </a:ext>
            </a:extLst>
          </p:cNvPr>
          <p:cNvGrpSpPr/>
          <p:nvPr/>
        </p:nvGrpSpPr>
        <p:grpSpPr>
          <a:xfrm>
            <a:off x="631606" y="1943590"/>
            <a:ext cx="6366888" cy="2811716"/>
            <a:chOff x="631606" y="1978378"/>
            <a:chExt cx="6366888" cy="2811716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4ED540B-35A8-44D1-8483-47B223977A61}"/>
                </a:ext>
              </a:extLst>
            </p:cNvPr>
            <p:cNvSpPr/>
            <p:nvPr/>
          </p:nvSpPr>
          <p:spPr>
            <a:xfrm>
              <a:off x="3390900" y="2940050"/>
              <a:ext cx="990600" cy="590550"/>
            </a:xfrm>
            <a:prstGeom prst="rightArrow">
              <a:avLst>
                <a:gd name="adj1" fmla="val 32796"/>
                <a:gd name="adj2" fmla="val 46774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1B7D6B5-952D-4569-B66E-566A3A3020C9}"/>
                </a:ext>
              </a:extLst>
            </p:cNvPr>
            <p:cNvGrpSpPr/>
            <p:nvPr/>
          </p:nvGrpSpPr>
          <p:grpSpPr>
            <a:xfrm>
              <a:off x="631606" y="1978378"/>
              <a:ext cx="2547144" cy="2811716"/>
              <a:chOff x="631606" y="1978378"/>
              <a:chExt cx="2547144" cy="281171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8103751-FBA6-43B0-BCAD-EE454C7A08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1" r="3183" b="5648"/>
              <a:stretch/>
            </p:blipFill>
            <p:spPr>
              <a:xfrm>
                <a:off x="631606" y="1978378"/>
                <a:ext cx="2547144" cy="2811716"/>
              </a:xfrm>
              <a:prstGeom prst="rect">
                <a:avLst/>
              </a:prstGeom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247D1C6-56FC-4008-9476-5CF3BD8D25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950" y="2425700"/>
                <a:ext cx="4191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12A3AB9D-04F1-4AB1-8EEE-4AF2A7B6BDB2}"/>
                  </a:ext>
                </a:extLst>
              </p:cNvPr>
              <p:cNvSpPr/>
              <p:nvPr/>
            </p:nvSpPr>
            <p:spPr>
              <a:xfrm>
                <a:off x="2800349" y="2262637"/>
                <a:ext cx="241301" cy="16509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E8F9FFF-92B0-44F2-AA88-207F32A275E3}"/>
                </a:ext>
              </a:extLst>
            </p:cNvPr>
            <p:cNvGrpSpPr/>
            <p:nvPr/>
          </p:nvGrpSpPr>
          <p:grpSpPr>
            <a:xfrm>
              <a:off x="4451350" y="1978379"/>
              <a:ext cx="2547144" cy="2811715"/>
              <a:chOff x="4451350" y="1978379"/>
              <a:chExt cx="2547144" cy="281171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08FC7D0-00FD-49F8-BE2B-2591B4B56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315"/>
              <a:stretch/>
            </p:blipFill>
            <p:spPr>
              <a:xfrm>
                <a:off x="4451350" y="1978379"/>
                <a:ext cx="2547144" cy="2811715"/>
              </a:xfrm>
              <a:prstGeom prst="rect">
                <a:avLst/>
              </a:prstGeom>
            </p:spPr>
          </p:pic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00A1CA4-B6A0-4A88-BA55-BAE3BBA11B91}"/>
                  </a:ext>
                </a:extLst>
              </p:cNvPr>
              <p:cNvSpPr/>
              <p:nvPr/>
            </p:nvSpPr>
            <p:spPr>
              <a:xfrm>
                <a:off x="4730750" y="3018871"/>
                <a:ext cx="304800" cy="17196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248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23928" y="1448287"/>
            <a:ext cx="4118042" cy="2916817"/>
            <a:chOff x="4156671" y="1654195"/>
            <a:chExt cx="4118042" cy="2916817"/>
          </a:xfrm>
        </p:grpSpPr>
        <p:grpSp>
          <p:nvGrpSpPr>
            <p:cNvPr id="3" name="그룹 2"/>
            <p:cNvGrpSpPr/>
            <p:nvPr/>
          </p:nvGrpSpPr>
          <p:grpSpPr>
            <a:xfrm>
              <a:off x="4156671" y="1654195"/>
              <a:ext cx="3729740" cy="461665"/>
              <a:chOff x="2964319" y="3564953"/>
              <a:chExt cx="3729740" cy="46166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ko-KR" altLang="en-US" sz="2800" b="1" u="sng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프로젝트 배경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156671" y="2267983"/>
              <a:ext cx="3729740" cy="461665"/>
              <a:chOff x="2964319" y="3564953"/>
              <a:chExt cx="3729740" cy="46166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ko-KR" altLang="en-US" sz="2800" b="1" u="sng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팀 구성 및 역할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4156671" y="2881771"/>
              <a:ext cx="3729740" cy="461665"/>
              <a:chOff x="2964319" y="3564953"/>
              <a:chExt cx="3729740" cy="46166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ko-KR" altLang="en-US" sz="2800" b="1" u="sng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수행절차 및 방법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156671" y="3495559"/>
              <a:ext cx="4118042" cy="461665"/>
              <a:chOff x="2964319" y="3564953"/>
              <a:chExt cx="4118042" cy="46166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ko-KR" altLang="en-US" sz="2800" b="1" u="sng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486354" y="3564953"/>
                <a:ext cx="35960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수행결과 및 시연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156671" y="4109347"/>
              <a:ext cx="3729740" cy="461665"/>
              <a:chOff x="2964319" y="3564953"/>
              <a:chExt cx="372974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  <a:endParaRPr lang="ko-KR" altLang="en-US" sz="2800" b="1" u="sng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느낀점</a:t>
                </a:r>
                <a:endParaRPr lang="ko-KR" altLang="en-US" sz="24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697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마이페이지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6CD374-2E3C-4094-A017-FCB30BA2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14" y="2029969"/>
            <a:ext cx="3821522" cy="34472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4EE53B-94CC-4BEB-AAAF-C21BFC9E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85" y="3808387"/>
            <a:ext cx="3700781" cy="176479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444F5D-8558-4DE7-BBA3-03493C3EFB32}"/>
              </a:ext>
            </a:extLst>
          </p:cNvPr>
          <p:cNvSpPr/>
          <p:nvPr/>
        </p:nvSpPr>
        <p:spPr>
          <a:xfrm>
            <a:off x="587611" y="4676406"/>
            <a:ext cx="1195469" cy="6968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A10391-425F-404F-97CD-129CCD3017A5}"/>
              </a:ext>
            </a:extLst>
          </p:cNvPr>
          <p:cNvSpPr/>
          <p:nvPr/>
        </p:nvSpPr>
        <p:spPr>
          <a:xfrm>
            <a:off x="2038459" y="4728222"/>
            <a:ext cx="1195469" cy="6968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706744-2F9D-4798-A58E-FA06B0B2C091}"/>
              </a:ext>
            </a:extLst>
          </p:cNvPr>
          <p:cNvSpPr/>
          <p:nvPr/>
        </p:nvSpPr>
        <p:spPr>
          <a:xfrm>
            <a:off x="6417105" y="4490744"/>
            <a:ext cx="1195469" cy="6968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8A0C0-A6DE-4B67-96A8-22B77ABF0BEC}"/>
              </a:ext>
            </a:extLst>
          </p:cNvPr>
          <p:cNvSpPr txBox="1"/>
          <p:nvPr/>
        </p:nvSpPr>
        <p:spPr>
          <a:xfrm>
            <a:off x="542183" y="5648479"/>
            <a:ext cx="805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dirty="0"/>
              <a:t>MY STARBUCKS </a:t>
            </a:r>
            <a:r>
              <a:rPr lang="ko-KR" altLang="en-US" dirty="0"/>
              <a:t>페이지에서 </a:t>
            </a:r>
            <a:r>
              <a:rPr lang="ko-KR" altLang="en-US" dirty="0">
                <a:solidFill>
                  <a:srgbClr val="FF0000"/>
                </a:solidFill>
              </a:rPr>
              <a:t>내 기본정보</a:t>
            </a:r>
            <a:r>
              <a:rPr lang="ko-KR" altLang="en-US" dirty="0"/>
              <a:t>를 확인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상품권 시리얼 번호를 입력해 </a:t>
            </a:r>
            <a:r>
              <a:rPr lang="ko-KR" altLang="en-US" dirty="0">
                <a:solidFill>
                  <a:srgbClr val="FF0000"/>
                </a:solidFill>
              </a:rPr>
              <a:t>마일리지 충전</a:t>
            </a:r>
            <a:r>
              <a:rPr lang="ko-KR" altLang="en-US" dirty="0"/>
              <a:t>이 가능하다</a:t>
            </a:r>
            <a:r>
              <a:rPr lang="en-US" altLang="ko-KR" dirty="0"/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/>
              <a:t>숫자 입력이 아니거나 잘못된 번호 입력 시 메시지가 발생한다</a:t>
            </a:r>
            <a:r>
              <a:rPr lang="en-US" altLang="ko-KR" dirty="0"/>
              <a:t>.</a:t>
            </a:r>
          </a:p>
          <a:p>
            <a:pPr marL="342900" indent="-342900" algn="just">
              <a:buAutoNum type="arabicPeriod"/>
            </a:pPr>
            <a:endParaRPr lang="en-US" altLang="ko-KR" sz="18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78C62C1-E335-4F96-9529-70AAF589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285" y="1949929"/>
            <a:ext cx="3700368" cy="176479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9EF49D-6B9D-4AEB-8314-230D47992562}"/>
              </a:ext>
            </a:extLst>
          </p:cNvPr>
          <p:cNvSpPr/>
          <p:nvPr/>
        </p:nvSpPr>
        <p:spPr>
          <a:xfrm>
            <a:off x="6479395" y="2521470"/>
            <a:ext cx="1195469" cy="6968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92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마이페이지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8A0C0-A6DE-4B67-96A8-22B77ABF0BEC}"/>
              </a:ext>
            </a:extLst>
          </p:cNvPr>
          <p:cNvSpPr txBox="1"/>
          <p:nvPr/>
        </p:nvSpPr>
        <p:spPr>
          <a:xfrm>
            <a:off x="542183" y="5648479"/>
            <a:ext cx="805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/>
              <a:t>상품권의 올바른 시리얼 넘버를 입력할 때 위와 같이 </a:t>
            </a:r>
            <a:r>
              <a:rPr lang="ko-KR" altLang="en-US" dirty="0">
                <a:solidFill>
                  <a:srgbClr val="FF0000"/>
                </a:solidFill>
              </a:rPr>
              <a:t>내 마일리지가 충전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위에서는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만원 상품권</a:t>
            </a:r>
            <a:r>
              <a:rPr lang="ko-KR" altLang="en-US" dirty="0"/>
              <a:t>을 사용했기 때문에 </a:t>
            </a:r>
            <a:r>
              <a:rPr lang="en-US" altLang="ko-KR" dirty="0"/>
              <a:t>30000point</a:t>
            </a:r>
            <a:r>
              <a:rPr lang="ko-KR" altLang="en-US" dirty="0"/>
              <a:t>가 증가했다</a:t>
            </a:r>
            <a:r>
              <a:rPr lang="en-US" altLang="ko-KR" dirty="0"/>
              <a:t>.</a:t>
            </a:r>
          </a:p>
          <a:p>
            <a:pPr marL="342900" indent="-342900" algn="just">
              <a:buAutoNum type="arabicPeriod"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364CC5-5F9F-4347-BEA8-51329071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6" y="2040038"/>
            <a:ext cx="3980847" cy="3533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4617CC-358B-4864-BBBD-E9C83F01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289" y="2040038"/>
            <a:ext cx="3905527" cy="35331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D10586-7966-4EF4-8F43-2448B7CCB0C7}"/>
              </a:ext>
            </a:extLst>
          </p:cNvPr>
          <p:cNvSpPr/>
          <p:nvPr/>
        </p:nvSpPr>
        <p:spPr>
          <a:xfrm>
            <a:off x="2583403" y="3393431"/>
            <a:ext cx="1305016" cy="610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D36754-4DF7-4CC6-8EE8-5DF5DD6F82B2}"/>
              </a:ext>
            </a:extLst>
          </p:cNvPr>
          <p:cNvSpPr/>
          <p:nvPr/>
        </p:nvSpPr>
        <p:spPr>
          <a:xfrm>
            <a:off x="613851" y="4007472"/>
            <a:ext cx="1046274" cy="307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B6CE9C-980D-4B7E-B1E4-075642562CB4}"/>
              </a:ext>
            </a:extLst>
          </p:cNvPr>
          <p:cNvSpPr/>
          <p:nvPr/>
        </p:nvSpPr>
        <p:spPr>
          <a:xfrm>
            <a:off x="4767308" y="3902419"/>
            <a:ext cx="1075687" cy="307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9C6217EE-A8E3-42F1-9510-EF45C1C8E0EA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5400000" flipH="1" flipV="1">
            <a:off x="3168543" y="2177940"/>
            <a:ext cx="105053" cy="4168164"/>
          </a:xfrm>
          <a:prstGeom prst="curvedConnector3">
            <a:avLst>
              <a:gd name="adj1" fmla="val -54718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6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주문내역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3F7E39-6DA3-41B4-BD10-0AF66C8F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025" y="2048194"/>
            <a:ext cx="4003830" cy="3509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E6A195-91C3-455E-AA0F-4887A8C3344F}"/>
              </a:ext>
            </a:extLst>
          </p:cNvPr>
          <p:cNvSpPr txBox="1"/>
          <p:nvPr/>
        </p:nvSpPr>
        <p:spPr>
          <a:xfrm>
            <a:off x="542183" y="5648479"/>
            <a:ext cx="805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800" dirty="0"/>
              <a:t>로그인 후  </a:t>
            </a:r>
            <a:r>
              <a:rPr lang="en-US" altLang="ko-KR" sz="1800" dirty="0"/>
              <a:t>MY STARBUCKS </a:t>
            </a:r>
            <a:r>
              <a:rPr lang="ko-KR" altLang="en-US" sz="1800" dirty="0"/>
              <a:t>페이지의 </a:t>
            </a:r>
            <a:r>
              <a:rPr lang="en-US" altLang="ko-KR" sz="1800" dirty="0"/>
              <a:t>ORDER HISTORY</a:t>
            </a:r>
            <a:r>
              <a:rPr lang="ko-KR" altLang="en-US" sz="1800" dirty="0"/>
              <a:t>페이지에서 모든 </a:t>
            </a:r>
            <a:r>
              <a:rPr lang="ko-KR" altLang="en-US" sz="1800" dirty="0">
                <a:solidFill>
                  <a:srgbClr val="FF0000"/>
                </a:solidFill>
              </a:rPr>
              <a:t>주문내역을 확인</a:t>
            </a:r>
            <a:r>
              <a:rPr lang="ko-KR" altLang="en-US" sz="1800" dirty="0"/>
              <a:t>할 수 있다</a:t>
            </a:r>
            <a:r>
              <a:rPr lang="en-US" altLang="ko-KR" sz="1800" dirty="0"/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sz="1800" dirty="0"/>
              <a:t>주문한 상품에 대한 </a:t>
            </a:r>
            <a:r>
              <a:rPr lang="ko-KR" altLang="en-US" sz="1800" dirty="0">
                <a:solidFill>
                  <a:srgbClr val="FF0000"/>
                </a:solidFill>
              </a:rPr>
              <a:t>리뷰를 작성 </a:t>
            </a:r>
            <a:r>
              <a:rPr lang="ko-KR" altLang="en-US" sz="1800" dirty="0"/>
              <a:t>페이지로 이동 할 수 있다</a:t>
            </a:r>
            <a:r>
              <a:rPr lang="en-US" altLang="ko-KR" sz="1800" dirty="0"/>
              <a:t>. </a:t>
            </a:r>
          </a:p>
          <a:p>
            <a:pPr marL="342900" indent="-342900" algn="just">
              <a:buAutoNum type="arabicPeriod"/>
            </a:pPr>
            <a:r>
              <a:rPr lang="ko-KR" altLang="en-US" sz="1800" dirty="0"/>
              <a:t>작성 시 </a:t>
            </a:r>
            <a:r>
              <a:rPr lang="ko-KR" altLang="en-US" sz="1800" dirty="0">
                <a:solidFill>
                  <a:srgbClr val="FF0000"/>
                </a:solidFill>
              </a:rPr>
              <a:t>작성완료</a:t>
            </a:r>
            <a:r>
              <a:rPr lang="ko-KR" altLang="en-US" sz="1800" dirty="0"/>
              <a:t>로 표시된다</a:t>
            </a:r>
            <a:r>
              <a:rPr lang="en-US" altLang="ko-KR" sz="18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9F7CEB-64BC-4D08-BC21-41BC318D5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1" y="2065949"/>
            <a:ext cx="4003830" cy="350922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64CBD36-B25A-47FF-9809-472A10E31728}"/>
              </a:ext>
            </a:extLst>
          </p:cNvPr>
          <p:cNvSpPr/>
          <p:nvPr/>
        </p:nvSpPr>
        <p:spPr>
          <a:xfrm>
            <a:off x="8186707" y="3107184"/>
            <a:ext cx="423988" cy="180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112DAF-74B6-45CE-B3C5-724468AD1329}"/>
              </a:ext>
            </a:extLst>
          </p:cNvPr>
          <p:cNvSpPr/>
          <p:nvPr/>
        </p:nvSpPr>
        <p:spPr>
          <a:xfrm>
            <a:off x="8160076" y="3817398"/>
            <a:ext cx="450620" cy="171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D97BAD-D1F4-47BB-8DC8-2C21A50D8660}"/>
              </a:ext>
            </a:extLst>
          </p:cNvPr>
          <p:cNvSpPr/>
          <p:nvPr/>
        </p:nvSpPr>
        <p:spPr>
          <a:xfrm>
            <a:off x="4651255" y="2805341"/>
            <a:ext cx="4003830" cy="60482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219C4B-F238-4C20-9970-7B24DB6023E6}"/>
              </a:ext>
            </a:extLst>
          </p:cNvPr>
          <p:cNvSpPr/>
          <p:nvPr/>
        </p:nvSpPr>
        <p:spPr>
          <a:xfrm>
            <a:off x="3089428" y="2104009"/>
            <a:ext cx="372863" cy="230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C15A84-1888-4947-A454-F0B2564B80BD}"/>
              </a:ext>
            </a:extLst>
          </p:cNvPr>
          <p:cNvSpPr/>
          <p:nvPr/>
        </p:nvSpPr>
        <p:spPr>
          <a:xfrm>
            <a:off x="2425079" y="3996437"/>
            <a:ext cx="433530" cy="230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45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리뷰작성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32072C-267A-490F-827C-F6AE7EC5B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1" y="2076416"/>
            <a:ext cx="3838805" cy="34277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9FBC38-F193-499A-BCE2-7525CDCE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75" y="2076411"/>
            <a:ext cx="3883189" cy="3427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E9C9CF-7FD4-4AC8-B5A6-C352F08E7C38}"/>
              </a:ext>
            </a:extLst>
          </p:cNvPr>
          <p:cNvSpPr txBox="1"/>
          <p:nvPr/>
        </p:nvSpPr>
        <p:spPr>
          <a:xfrm>
            <a:off x="542183" y="5648479"/>
            <a:ext cx="805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sz="1800" dirty="0"/>
              <a:t>ORDER HISTORY</a:t>
            </a:r>
            <a:r>
              <a:rPr lang="ko-KR" altLang="en-US" sz="1800" dirty="0"/>
              <a:t>페이지에서 </a:t>
            </a:r>
            <a:r>
              <a:rPr lang="ko-KR" altLang="en-US" dirty="0"/>
              <a:t>리뷰작성 페이지로 이동해 구매 상품에 대한 </a:t>
            </a:r>
            <a:r>
              <a:rPr lang="ko-KR" altLang="en-US" sz="1800" dirty="0">
                <a:solidFill>
                  <a:srgbClr val="FF0000"/>
                </a:solidFill>
              </a:rPr>
              <a:t>리뷰를 작성 </a:t>
            </a:r>
            <a:r>
              <a:rPr lang="ko-KR" altLang="en-US" sz="1800" dirty="0"/>
              <a:t>할 수 있다</a:t>
            </a:r>
            <a:r>
              <a:rPr lang="en-US" altLang="ko-KR" sz="1800" dirty="0"/>
              <a:t>. </a:t>
            </a:r>
          </a:p>
          <a:p>
            <a:pPr marL="342900" indent="-342900" algn="just">
              <a:buAutoNum type="arabicPeriod"/>
            </a:pPr>
            <a:r>
              <a:rPr lang="en-US" altLang="ko-KR" dirty="0"/>
              <a:t>10</a:t>
            </a:r>
            <a:r>
              <a:rPr lang="ko-KR" altLang="en-US" dirty="0"/>
              <a:t>자 이하 작성시 </a:t>
            </a:r>
            <a:r>
              <a:rPr lang="ko-KR" altLang="en-US" dirty="0">
                <a:solidFill>
                  <a:srgbClr val="FF0000"/>
                </a:solidFill>
              </a:rPr>
              <a:t>메시지가 발생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en-US" altLang="ko-KR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8AE270-F8BD-42D9-898B-3C7BC4855F3A}"/>
              </a:ext>
            </a:extLst>
          </p:cNvPr>
          <p:cNvSpPr/>
          <p:nvPr/>
        </p:nvSpPr>
        <p:spPr>
          <a:xfrm>
            <a:off x="834499" y="4749559"/>
            <a:ext cx="1686759" cy="4882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D960AE-CD8D-4F43-969D-BF2CA167F534}"/>
              </a:ext>
            </a:extLst>
          </p:cNvPr>
          <p:cNvSpPr/>
          <p:nvPr/>
        </p:nvSpPr>
        <p:spPr>
          <a:xfrm>
            <a:off x="5061760" y="4665950"/>
            <a:ext cx="450620" cy="171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C9E6D-826C-4755-AC3C-31306EC195D6}"/>
              </a:ext>
            </a:extLst>
          </p:cNvPr>
          <p:cNvSpPr/>
          <p:nvPr/>
        </p:nvSpPr>
        <p:spPr>
          <a:xfrm>
            <a:off x="5061759" y="5060267"/>
            <a:ext cx="797503" cy="1775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9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06" y="1484730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리뷰작성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9C9CF-7FD4-4AC8-B5A6-C352F08E7C38}"/>
              </a:ext>
            </a:extLst>
          </p:cNvPr>
          <p:cNvSpPr txBox="1"/>
          <p:nvPr/>
        </p:nvSpPr>
        <p:spPr>
          <a:xfrm>
            <a:off x="542183" y="5648479"/>
            <a:ext cx="805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작성된 리뷰</a:t>
            </a:r>
            <a:r>
              <a:rPr lang="ko-KR" altLang="en-US" dirty="0"/>
              <a:t>는 해당 제품 아래 나타난다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모든 페이지 최하단에서 가장 최신 리뷰를 찾아볼 수 있다</a:t>
            </a:r>
            <a:r>
              <a:rPr lang="en-US" altLang="ko-KR" dirty="0"/>
              <a:t>.</a:t>
            </a:r>
            <a:endParaRPr lang="en-US" altLang="ko-KR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8AE270-F8BD-42D9-898B-3C7BC4855F3A}"/>
              </a:ext>
            </a:extLst>
          </p:cNvPr>
          <p:cNvSpPr/>
          <p:nvPr/>
        </p:nvSpPr>
        <p:spPr>
          <a:xfrm>
            <a:off x="834499" y="4749559"/>
            <a:ext cx="1686759" cy="4882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EF30C-2564-447B-B36F-87725001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19" y="2076411"/>
            <a:ext cx="3908107" cy="34881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7365E1-019C-4C73-B089-CCEB706E7A11}"/>
              </a:ext>
            </a:extLst>
          </p:cNvPr>
          <p:cNvSpPr/>
          <p:nvPr/>
        </p:nvSpPr>
        <p:spPr>
          <a:xfrm>
            <a:off x="551888" y="4323425"/>
            <a:ext cx="1686759" cy="10668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1A0611-3E7E-4099-B653-C40CF4599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99" y="2076411"/>
            <a:ext cx="3908106" cy="348815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D5357C-8E57-439A-A8B5-A82F8D6E855C}"/>
              </a:ext>
            </a:extLst>
          </p:cNvPr>
          <p:cNvSpPr/>
          <p:nvPr/>
        </p:nvSpPr>
        <p:spPr>
          <a:xfrm>
            <a:off x="5720185" y="2868967"/>
            <a:ext cx="1488483" cy="145445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917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614" y="1361928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VOC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</a:rPr>
              <a:t>list</a:t>
            </a:r>
            <a:endParaRPr lang="ko-KR" altLang="en-US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1" name="그림 11" descr="실내, 모니터, 텔레비전, 전면이(가) 표시된 사진&#10;&#10;자동 생성된 설명">
            <a:extLst>
              <a:ext uri="{FF2B5EF4-FFF2-40B4-BE49-F238E27FC236}">
                <a16:creationId xmlns:a16="http://schemas.microsoft.com/office/drawing/2014/main" id="{D2C72476-6DEA-4232-93BC-7B8B805B0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7" y="1854808"/>
            <a:ext cx="8061454" cy="4130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9DC02C-C88D-403B-AC16-CBD8A29EB630}"/>
              </a:ext>
            </a:extLst>
          </p:cNvPr>
          <p:cNvSpPr txBox="1"/>
          <p:nvPr/>
        </p:nvSpPr>
        <p:spPr>
          <a:xfrm>
            <a:off x="589414" y="6120792"/>
            <a:ext cx="80596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>
                <a:ea typeface="맑은 고딕"/>
                <a:cs typeface="Calibri"/>
              </a:rPr>
              <a:t>1. 로그인 후 VOC 게시판에서 문의 글을 작성 할 수 있다.</a:t>
            </a:r>
          </a:p>
          <a:p>
            <a:pPr algn="just"/>
            <a:r>
              <a:rPr lang="en-US" altLang="ko-KR">
                <a:ea typeface="맑은 고딕"/>
                <a:cs typeface="Calibri"/>
              </a:rPr>
              <a:t>2. 글번호, 글제목, 작성자, 작성날짜, 조회수 를 볼 수 있다.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03F98-260F-4787-BC9E-B4B37AA4C819}"/>
              </a:ext>
            </a:extLst>
          </p:cNvPr>
          <p:cNvSpPr/>
          <p:nvPr/>
        </p:nvSpPr>
        <p:spPr>
          <a:xfrm>
            <a:off x="1439838" y="4427334"/>
            <a:ext cx="5994261" cy="509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45948-F9E3-4789-9F11-2A4BC9890DC9}"/>
              </a:ext>
            </a:extLst>
          </p:cNvPr>
          <p:cNvSpPr/>
          <p:nvPr/>
        </p:nvSpPr>
        <p:spPr>
          <a:xfrm>
            <a:off x="4094243" y="2207458"/>
            <a:ext cx="694899" cy="235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44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</a:t>
            </a:r>
          </a:p>
        </p:txBody>
      </p:sp>
      <p:pic>
        <p:nvPicPr>
          <p:cNvPr id="7" name="그림 6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FA6D5D53-2E6C-475E-B97F-D540DA95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" y="1848723"/>
            <a:ext cx="4292389" cy="3255022"/>
          </a:xfrm>
          <a:prstGeom prst="rect">
            <a:avLst/>
          </a:prstGeom>
        </p:spPr>
      </p:pic>
      <p:pic>
        <p:nvPicPr>
          <p:cNvPr id="9" name="그림 7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97E075CE-86FA-4FB8-8195-7A167308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202" y="1852652"/>
            <a:ext cx="4547438" cy="3247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0C0044-36D0-41E0-8A41-171C0D78ABB3}"/>
              </a:ext>
            </a:extLst>
          </p:cNvPr>
          <p:cNvSpPr txBox="1"/>
          <p:nvPr/>
        </p:nvSpPr>
        <p:spPr>
          <a:xfrm>
            <a:off x="542183" y="5554016"/>
            <a:ext cx="805963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dirty="0">
                <a:ea typeface="맑은 고딕"/>
                <a:cs typeface="Calibri"/>
              </a:rPr>
              <a:t>1. 글 </a:t>
            </a:r>
            <a:r>
              <a:rPr lang="en-US" altLang="ko-KR" dirty="0" err="1">
                <a:ea typeface="맑은 고딕"/>
                <a:cs typeface="Calibri"/>
              </a:rPr>
              <a:t>작성시</a:t>
            </a:r>
            <a:r>
              <a:rPr lang="en-US" altLang="ko-KR" dirty="0">
                <a:ea typeface="맑은 고딕"/>
                <a:cs typeface="Calibri"/>
              </a:rPr>
              <a:t>, </a:t>
            </a:r>
            <a:r>
              <a:rPr lang="en-US" altLang="ko-KR" dirty="0" err="1">
                <a:ea typeface="맑은 고딕"/>
                <a:cs typeface="Calibri"/>
              </a:rPr>
              <a:t>작성자는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로그인된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User의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계정으로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작성된다</a:t>
            </a:r>
            <a:r>
              <a:rPr lang="en-US" altLang="ko-KR" dirty="0">
                <a:ea typeface="맑은 고딕"/>
                <a:cs typeface="Calibri"/>
              </a:rPr>
              <a:t>.</a:t>
            </a:r>
            <a:endParaRPr lang="ko-KR" altLang="en-US" dirty="0"/>
          </a:p>
          <a:p>
            <a:pPr algn="just"/>
            <a:r>
              <a:rPr lang="en-US" altLang="ko-KR" dirty="0">
                <a:ea typeface="맑은 고딕"/>
                <a:cs typeface="Calibri"/>
              </a:rPr>
              <a:t>2. </a:t>
            </a:r>
            <a:r>
              <a:rPr lang="en-US" altLang="ko-KR" dirty="0" err="1">
                <a:ea typeface="맑은 고딕"/>
                <a:cs typeface="Calibri"/>
              </a:rPr>
              <a:t>제목</a:t>
            </a:r>
            <a:r>
              <a:rPr lang="en-US" altLang="ko-KR" dirty="0">
                <a:ea typeface="맑은 고딕"/>
                <a:cs typeface="Calibri"/>
              </a:rPr>
              <a:t>/</a:t>
            </a:r>
            <a:r>
              <a:rPr lang="en-US" altLang="ko-KR" dirty="0" err="1">
                <a:ea typeface="맑은 고딕"/>
                <a:cs typeface="Calibri"/>
              </a:rPr>
              <a:t>문의유형</a:t>
            </a:r>
            <a:r>
              <a:rPr lang="en-US" altLang="ko-KR" dirty="0">
                <a:ea typeface="맑은 고딕"/>
                <a:cs typeface="Calibri"/>
              </a:rPr>
              <a:t>/</a:t>
            </a:r>
            <a:r>
              <a:rPr lang="en-US" altLang="ko-KR" dirty="0" err="1">
                <a:ea typeface="맑은 고딕"/>
                <a:cs typeface="Calibri"/>
              </a:rPr>
              <a:t>글내용</a:t>
            </a:r>
            <a:r>
              <a:rPr lang="en-US" altLang="ko-KR" dirty="0">
                <a:ea typeface="맑은 고딕"/>
                <a:cs typeface="Calibri"/>
              </a:rPr>
              <a:t>/</a:t>
            </a:r>
            <a:r>
              <a:rPr lang="en-US" altLang="ko-KR" dirty="0" err="1">
                <a:ea typeface="맑은 고딕"/>
                <a:cs typeface="Calibri"/>
              </a:rPr>
              <a:t>연락처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등을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입력하고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완료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버튼을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누르면</a:t>
            </a:r>
            <a:endParaRPr lang="en-US" altLang="ko-KR" dirty="0">
              <a:ea typeface="맑은 고딕"/>
              <a:cs typeface="Calibri"/>
            </a:endParaRPr>
          </a:p>
          <a:p>
            <a:pPr algn="just"/>
            <a:r>
              <a:rPr lang="en-US" altLang="ko-KR" dirty="0">
                <a:ea typeface="맑은 고딕"/>
                <a:cs typeface="Calibri"/>
              </a:rPr>
              <a:t>    </a:t>
            </a:r>
            <a:r>
              <a:rPr lang="en-US" altLang="ko-KR" dirty="0" err="1">
                <a:ea typeface="맑은 고딕"/>
                <a:cs typeface="Calibri"/>
              </a:rPr>
              <a:t>작성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완료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팝업이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뜬다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1EC5E1-EE48-410B-ACF3-2B73D5B5E777}"/>
              </a:ext>
            </a:extLst>
          </p:cNvPr>
          <p:cNvSpPr/>
          <p:nvPr/>
        </p:nvSpPr>
        <p:spPr>
          <a:xfrm>
            <a:off x="447979" y="2103549"/>
            <a:ext cx="3453213" cy="27576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FFC47F-FB36-4DCB-B902-532AA2CB5D7C}"/>
              </a:ext>
            </a:extLst>
          </p:cNvPr>
          <p:cNvSpPr/>
          <p:nvPr/>
        </p:nvSpPr>
        <p:spPr>
          <a:xfrm>
            <a:off x="506881" y="2360928"/>
            <a:ext cx="423988" cy="180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AE4DE4-B1B7-4EBA-BE05-8E7F5C645FD0}"/>
              </a:ext>
            </a:extLst>
          </p:cNvPr>
          <p:cNvSpPr/>
          <p:nvPr/>
        </p:nvSpPr>
        <p:spPr>
          <a:xfrm>
            <a:off x="506881" y="2738779"/>
            <a:ext cx="423988" cy="180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898B4B7-E4CC-42CA-97DB-E705BD0A9AAE}"/>
              </a:ext>
            </a:extLst>
          </p:cNvPr>
          <p:cNvSpPr/>
          <p:nvPr/>
        </p:nvSpPr>
        <p:spPr>
          <a:xfrm>
            <a:off x="506881" y="3144969"/>
            <a:ext cx="423988" cy="180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A633E7-B794-4C29-927B-F089FEB3BA8D}"/>
              </a:ext>
            </a:extLst>
          </p:cNvPr>
          <p:cNvSpPr/>
          <p:nvPr/>
        </p:nvSpPr>
        <p:spPr>
          <a:xfrm>
            <a:off x="506881" y="4458002"/>
            <a:ext cx="423988" cy="180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A2ACE0E-7430-4EB6-A2D5-50BA94FF1AEF}"/>
              </a:ext>
            </a:extLst>
          </p:cNvPr>
          <p:cNvSpPr/>
          <p:nvPr/>
        </p:nvSpPr>
        <p:spPr>
          <a:xfrm>
            <a:off x="2235550" y="4458002"/>
            <a:ext cx="423988" cy="180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213BB1-36D6-4F9B-9FD1-5386E2ADC5C9}"/>
              </a:ext>
            </a:extLst>
          </p:cNvPr>
          <p:cNvSpPr/>
          <p:nvPr/>
        </p:nvSpPr>
        <p:spPr>
          <a:xfrm>
            <a:off x="5683443" y="2011415"/>
            <a:ext cx="423988" cy="180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F1A11A-28C1-42BC-95C4-05890B59B5AF}"/>
              </a:ext>
            </a:extLst>
          </p:cNvPr>
          <p:cNvSpPr txBox="1"/>
          <p:nvPr/>
        </p:nvSpPr>
        <p:spPr>
          <a:xfrm>
            <a:off x="102615" y="1380821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VOC posting</a:t>
            </a:r>
          </a:p>
        </p:txBody>
      </p:sp>
    </p:spTree>
    <p:extLst>
      <p:ext uri="{BB962C8B-B14F-4D97-AF65-F5344CB8AC3E}">
        <p14:creationId xmlns:p14="http://schemas.microsoft.com/office/powerpoint/2010/main" val="2989425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E95D8-30F0-4337-84FC-F732B9CF6D9C}"/>
              </a:ext>
            </a:extLst>
          </p:cNvPr>
          <p:cNvSpPr txBox="1"/>
          <p:nvPr/>
        </p:nvSpPr>
        <p:spPr>
          <a:xfrm>
            <a:off x="55383" y="1380821"/>
            <a:ext cx="4928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VOC detail</a:t>
            </a:r>
          </a:p>
        </p:txBody>
      </p:sp>
      <p:pic>
        <p:nvPicPr>
          <p:cNvPr id="7" name="그림 5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4DAD1F3E-96E2-4134-AB7F-EE625780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8" y="1893686"/>
            <a:ext cx="4349068" cy="3278442"/>
          </a:xfrm>
          <a:prstGeom prst="rect">
            <a:avLst/>
          </a:prstGeom>
        </p:spPr>
      </p:pic>
      <p:pic>
        <p:nvPicPr>
          <p:cNvPr id="10" name="그림 10" descr="스크린샷, 화면, 모니터, 전화이(가) 표시된 사진&#10;&#10;자동 생성된 설명">
            <a:extLst>
              <a:ext uri="{FF2B5EF4-FFF2-40B4-BE49-F238E27FC236}">
                <a16:creationId xmlns:a16="http://schemas.microsoft.com/office/drawing/2014/main" id="{88D8C1E9-1DB3-4136-91D8-2F100BBD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10" y="1893107"/>
            <a:ext cx="4471869" cy="327960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3E945DB-5ABD-4DB7-A4E9-4B0727152848}"/>
              </a:ext>
            </a:extLst>
          </p:cNvPr>
          <p:cNvSpPr/>
          <p:nvPr/>
        </p:nvSpPr>
        <p:spPr>
          <a:xfrm>
            <a:off x="535219" y="3069399"/>
            <a:ext cx="594021" cy="2658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325AA7B-6425-475E-BF15-910DE7E04446}"/>
              </a:ext>
            </a:extLst>
          </p:cNvPr>
          <p:cNvSpPr/>
          <p:nvPr/>
        </p:nvSpPr>
        <p:spPr>
          <a:xfrm flipH="1">
            <a:off x="5446191" y="4306860"/>
            <a:ext cx="171127" cy="1619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340AE3-2A8F-4C92-80AF-39EB4172D69C}"/>
              </a:ext>
            </a:extLst>
          </p:cNvPr>
          <p:cNvSpPr/>
          <p:nvPr/>
        </p:nvSpPr>
        <p:spPr>
          <a:xfrm>
            <a:off x="4831053" y="3926681"/>
            <a:ext cx="1233337" cy="6133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B2073C-738C-43B5-9895-849529F34116}"/>
              </a:ext>
            </a:extLst>
          </p:cNvPr>
          <p:cNvSpPr/>
          <p:nvPr/>
        </p:nvSpPr>
        <p:spPr>
          <a:xfrm>
            <a:off x="391301" y="2226350"/>
            <a:ext cx="3519337" cy="119904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536D5-4DD1-41D5-AD81-61403044419E}"/>
              </a:ext>
            </a:extLst>
          </p:cNvPr>
          <p:cNvSpPr txBox="1"/>
          <p:nvPr/>
        </p:nvSpPr>
        <p:spPr>
          <a:xfrm>
            <a:off x="532737" y="5270627"/>
            <a:ext cx="806907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>
                <a:ea typeface="맑은 고딕"/>
                <a:cs typeface="Calibri"/>
              </a:rPr>
              <a:t>1. detail 페이지에서 </a:t>
            </a:r>
            <a:r>
              <a:rPr lang="en-US" altLang="ko-KR">
                <a:solidFill>
                  <a:srgbClr val="FF0000"/>
                </a:solidFill>
                <a:ea typeface="맑은 고딕"/>
                <a:cs typeface="Calibri"/>
              </a:rPr>
              <a:t>게시글 작성자</a:t>
            </a:r>
            <a:r>
              <a:rPr lang="en-US" altLang="ko-KR">
                <a:ea typeface="맑은 고딕"/>
                <a:cs typeface="Calibri"/>
              </a:rPr>
              <a:t>는 해당 게시글에 대한 </a:t>
            </a:r>
            <a:endParaRPr lang="ko-KR" altLang="en-US">
              <a:ea typeface="맑은 고딕" panose="020B0503020000020004" pitchFamily="34" charset="-127"/>
              <a:cs typeface="Calibri"/>
            </a:endParaRPr>
          </a:p>
          <a:p>
            <a:pPr algn="just"/>
            <a:r>
              <a:rPr lang="en-US" altLang="ko-KR">
                <a:ea typeface="맑은 고딕"/>
                <a:cs typeface="Calibri"/>
              </a:rPr>
              <a:t>   </a:t>
            </a:r>
            <a:r>
              <a:rPr lang="en-US" altLang="ko-KR">
                <a:solidFill>
                  <a:srgbClr val="FF0000"/>
                </a:solidFill>
                <a:ea typeface="맑은 고딕"/>
                <a:cs typeface="Calibri"/>
              </a:rPr>
              <a:t>삭제/수정</a:t>
            </a:r>
            <a:r>
              <a:rPr lang="en-US" altLang="ko-KR">
                <a:ea typeface="맑은 고딕"/>
                <a:cs typeface="Calibri"/>
              </a:rPr>
              <a:t> 권한이 있다.</a:t>
            </a:r>
            <a:endParaRPr lang="ko-KR" altLang="en-US">
              <a:ea typeface="맑은 고딕"/>
              <a:cs typeface="Calibri"/>
            </a:endParaRPr>
          </a:p>
          <a:p>
            <a:pPr algn="just"/>
            <a:r>
              <a:rPr lang="en-US" altLang="ko-KR">
                <a:ea typeface="맑은 고딕"/>
                <a:cs typeface="Calibri"/>
              </a:rPr>
              <a:t>2. datail 페이지에 접속할 때 마다 </a:t>
            </a:r>
            <a:r>
              <a:rPr lang="en-US" altLang="ko-KR">
                <a:solidFill>
                  <a:srgbClr val="FF0000"/>
                </a:solidFill>
                <a:ea typeface="맑은 고딕"/>
                <a:cs typeface="Calibri"/>
              </a:rPr>
              <a:t>조회수가 count up</a:t>
            </a:r>
            <a:r>
              <a:rPr lang="en-US" altLang="ko-KR">
                <a:ea typeface="맑은 고딕"/>
                <a:cs typeface="Calibri"/>
              </a:rPr>
              <a:t> 된다.</a:t>
            </a:r>
          </a:p>
          <a:p>
            <a:pPr algn="just"/>
            <a:r>
              <a:rPr lang="en-US" altLang="ko-KR">
                <a:ea typeface="맑은 고딕"/>
                <a:cs typeface="Calibri"/>
              </a:rPr>
              <a:t>3. </a:t>
            </a:r>
            <a:r>
              <a:rPr lang="en-US">
                <a:ea typeface="맑은 고딕"/>
                <a:cs typeface="Calibri"/>
              </a:rPr>
              <a:t>detail </a:t>
            </a:r>
            <a:r>
              <a:rPr lang="ko-KR" altLang="en-US">
                <a:ea typeface="맑은 고딕"/>
                <a:cs typeface="Calibri"/>
              </a:rPr>
              <a:t>페이지에서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en-US" altLang="ko-KR">
                <a:solidFill>
                  <a:srgbClr val="FF0000"/>
                </a:solidFill>
                <a:ea typeface="맑은 고딕"/>
                <a:cs typeface="Calibri"/>
              </a:rPr>
              <a:t>게시글 작성자 이외 모든 계정</a:t>
            </a:r>
            <a:r>
              <a:rPr lang="en-US" altLang="ko-KR">
                <a:ea typeface="맑은 고딕"/>
                <a:cs typeface="Calibri"/>
              </a:rPr>
              <a:t>의 댓글들은 각각의 User가</a:t>
            </a:r>
          </a:p>
          <a:p>
            <a:pPr algn="just"/>
            <a:r>
              <a:rPr lang="en-US" altLang="ko-KR">
                <a:ea typeface="맑은 고딕"/>
                <a:cs typeface="Calibri"/>
              </a:rPr>
              <a:t>    해당 댓글에 대한 </a:t>
            </a:r>
            <a:r>
              <a:rPr lang="en-US" altLang="ko-KR">
                <a:solidFill>
                  <a:srgbClr val="FF0000"/>
                </a:solidFill>
                <a:ea typeface="맑은 고딕"/>
                <a:cs typeface="Calibri"/>
              </a:rPr>
              <a:t>삭제 </a:t>
            </a:r>
            <a:r>
              <a:rPr lang="en-US" altLang="ko-KR">
                <a:ea typeface="맑은 고딕"/>
                <a:cs typeface="Calibri"/>
              </a:rPr>
              <a:t>권한을 갖는다.</a:t>
            </a:r>
            <a:endParaRPr 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1DCDEB-C17D-4DBD-B35A-6029CAC2F128}"/>
              </a:ext>
            </a:extLst>
          </p:cNvPr>
          <p:cNvSpPr/>
          <p:nvPr/>
        </p:nvSpPr>
        <p:spPr>
          <a:xfrm>
            <a:off x="582450" y="2483729"/>
            <a:ext cx="291742" cy="180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690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05. </a:t>
            </a:r>
            <a:r>
              <a:rPr lang="ko-KR" altLang="en-US" sz="4000" b="1" err="1">
                <a:latin typeface="+mn-ea"/>
                <a:ea typeface="+mn-ea"/>
              </a:rPr>
              <a:t>느낀점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36283"/>
              </p:ext>
            </p:extLst>
          </p:nvPr>
        </p:nvGraphicFramePr>
        <p:xfrm>
          <a:off x="901009" y="1516486"/>
          <a:ext cx="7342879" cy="4911167"/>
        </p:xfrm>
        <a:graphic>
          <a:graphicData uri="http://schemas.openxmlformats.org/drawingml/2006/table">
            <a:tbl>
              <a:tblPr/>
              <a:tblGrid>
                <a:gridCol w="7342879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89172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 김은수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4019439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잘한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점 :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팀원간의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화합이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잘맞았다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웹과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파이썬은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처음인데</a:t>
                      </a:r>
                      <a:endParaRPr lang="en-US" altLang="ko-KR" sz="16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             </a:t>
                      </a:r>
                      <a:r>
                        <a:rPr lang="ko-KR" altLang="en-US" sz="1600" b="0" dirty="0"/>
                        <a:t>무난하게</a:t>
                      </a:r>
                      <a:r>
                        <a:rPr lang="en-US" sz="1600" b="0" dirty="0"/>
                        <a:t> </a:t>
                      </a:r>
                      <a:r>
                        <a:rPr lang="ko-KR" altLang="en-US" sz="1600" b="0" dirty="0" err="1"/>
                        <a:t>잘된거같다</a:t>
                      </a:r>
                      <a:r>
                        <a:rPr lang="en-US" sz="1600" b="0" dirty="0"/>
                        <a:t>.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dirty="0"/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아쉬운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점 :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bootstrap을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사용하면서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css가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꼬여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원하는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기능을</a:t>
                      </a:r>
                      <a:endParaRPr lang="en-US" altLang="ko-KR" sz="16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            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못넣었다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6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어려웠던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점(</a:t>
                      </a: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갈등요소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등) :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git을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사용하면서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push가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안되거나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오류가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많아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많이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힘들었다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6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-&gt; </a:t>
                      </a: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해결방법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git특강이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많은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도움이되었다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77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05. </a:t>
            </a:r>
            <a:r>
              <a:rPr lang="ko-KR" altLang="en-US" sz="4000" b="1" err="1">
                <a:latin typeface="+mn-ea"/>
                <a:ea typeface="+mn-ea"/>
              </a:rPr>
              <a:t>느낀점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71656"/>
              </p:ext>
            </p:extLst>
          </p:nvPr>
        </p:nvGraphicFramePr>
        <p:xfrm>
          <a:off x="901009" y="1516486"/>
          <a:ext cx="7342879" cy="4911167"/>
        </p:xfrm>
        <a:graphic>
          <a:graphicData uri="http://schemas.openxmlformats.org/drawingml/2006/table">
            <a:tbl>
              <a:tblPr/>
              <a:tblGrid>
                <a:gridCol w="7342879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89172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박근웅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4019439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잘한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점 : 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프로젝트 </a:t>
                      </a:r>
                      <a:r>
                        <a:rPr lang="ko-KR" altLang="en-US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수행시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어려운점을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구글링을 통해 스스로 해결하거나 팀원들끼리 함께 해결방안을 잘 모색했다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6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아쉬운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점 :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기능을 새로 추가할 때 완성도를 높이기 위해 세밀한 부분을 위해 구글링에 시간 투자가 많아 시간분배에 조금 실패했다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6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어려웠던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점: 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Git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으로 여럿명에서 프로젝트를 수행하다 보니 데이터베이스의 충돌이 자주 발생해 해결해야 하는 경우가 빈번히 발생했고 데이터베이스의 오류를 깨닫는 것 조차 초반에 알기 어려웠다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6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-&gt; </a:t>
                      </a: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해결방법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: 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DISCODE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의 화면 공유를 통해 팀원들과 함께 원인을 </a:t>
                      </a:r>
                      <a:endParaRPr lang="en-US" altLang="ko-KR" sz="16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분석하고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 browser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를 통해 데이터베이스의 오류를 해결하였다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40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030808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>
                <a:latin typeface="+mn-ea"/>
                <a:ea typeface="+mn-ea"/>
              </a:rPr>
              <a:t>01. </a:t>
            </a:r>
            <a:r>
              <a:rPr lang="ko-KR" altLang="en-US" b="1">
                <a:latin typeface="+mn-ea"/>
                <a:ea typeface="+mn-ea"/>
              </a:rPr>
              <a:t>프로젝트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A4DDD-E488-4A53-82DE-EBA594FB7FB3}"/>
              </a:ext>
            </a:extLst>
          </p:cNvPr>
          <p:cNvSpPr txBox="1"/>
          <p:nvPr/>
        </p:nvSpPr>
        <p:spPr>
          <a:xfrm>
            <a:off x="273233" y="1765746"/>
            <a:ext cx="8751034" cy="441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ko-KR" sz="2000" b="1" dirty="0">
                <a:latin typeface="Malgun Gothic"/>
                <a:ea typeface="Malgun Gothic"/>
              </a:rPr>
              <a:t>프로젝트 주제</a:t>
            </a:r>
            <a:endParaRPr lang="ko-KR" altLang="en-US" sz="2000" b="1" dirty="0">
              <a:latin typeface="Malgun Gothic"/>
              <a:ea typeface="Malgun Gothic"/>
              <a:cs typeface="Calibri" panose="020F0502020204030204"/>
            </a:endParaRPr>
          </a:p>
          <a:p>
            <a:pPr>
              <a:lnSpc>
                <a:spcPct val="130000"/>
              </a:lnSpc>
            </a:pPr>
            <a:r>
              <a:rPr lang="ko-KR" b="1" dirty="0">
                <a:latin typeface="Malgun Gothic"/>
                <a:ea typeface="Malgun Gothic"/>
              </a:rPr>
              <a:t>   </a:t>
            </a:r>
            <a:r>
              <a:rPr lang="ko-KR" altLang="en-US" b="1" dirty="0">
                <a:latin typeface="Malgun Gothic"/>
                <a:ea typeface="Malgun Gothic"/>
              </a:rPr>
              <a:t> - </a:t>
            </a:r>
            <a:r>
              <a:rPr lang="ko-KR" b="1" dirty="0">
                <a:latin typeface="Malgun Gothic"/>
                <a:ea typeface="Malgun Gothic"/>
              </a:rPr>
              <a:t>스타벅스 웹 주문 시스템 구축</a:t>
            </a:r>
            <a:endParaRPr lang="en-US" altLang="ko-KR" dirty="0">
              <a:ea typeface="+mn-lt"/>
              <a:cs typeface="+mn-lt"/>
            </a:endParaRPr>
          </a:p>
          <a:p>
            <a:pPr>
              <a:lnSpc>
                <a:spcPct val="130000"/>
              </a:lnSpc>
            </a:pPr>
            <a:endParaRPr lang="ko-KR" altLang="en-US" b="1" dirty="0">
              <a:latin typeface="Malgun Gothic"/>
              <a:ea typeface="Malgun Gothic"/>
            </a:endParaRP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ko-KR" sz="2000" b="1" dirty="0">
                <a:latin typeface="Malgun Gothic"/>
                <a:ea typeface="Malgun Gothic"/>
              </a:rPr>
              <a:t>프로젝트 개요 </a:t>
            </a:r>
            <a:endParaRPr lang="en-US" altLang="ko-KR" sz="2000" dirty="0">
              <a:latin typeface="Calibri" panose="020F0502020204030204"/>
              <a:ea typeface="Malgun Gothic"/>
              <a:cs typeface="Calibri" panose="020F0502020204030204"/>
            </a:endParaRPr>
          </a:p>
          <a:p>
            <a:pPr>
              <a:lnSpc>
                <a:spcPct val="130000"/>
              </a:lnSpc>
            </a:pPr>
            <a:r>
              <a:rPr lang="ko-KR" b="1" dirty="0">
                <a:latin typeface="Malgun Gothic"/>
                <a:ea typeface="Malgun Gothic"/>
              </a:rPr>
              <a:t> </a:t>
            </a:r>
            <a:r>
              <a:rPr lang="ko-KR" altLang="en-US" b="1" dirty="0">
                <a:latin typeface="Malgun Gothic"/>
                <a:ea typeface="Malgun Gothic"/>
              </a:rPr>
              <a:t>   </a:t>
            </a:r>
            <a:r>
              <a:rPr lang="ko-KR" b="1" dirty="0">
                <a:latin typeface="Malgun Gothic"/>
                <a:ea typeface="Malgun Gothic"/>
              </a:rPr>
              <a:t>- 컨셉 </a:t>
            </a:r>
            <a:r>
              <a:rPr lang="en-US" altLang="ko-KR" b="1" dirty="0">
                <a:latin typeface="Malgun Gothic"/>
                <a:ea typeface="+mn-lt"/>
              </a:rPr>
              <a:t>: </a:t>
            </a:r>
            <a:r>
              <a:rPr lang="ko-KR" b="1" dirty="0">
                <a:latin typeface="Malgun Gothic"/>
                <a:ea typeface="Malgun Gothic"/>
              </a:rPr>
              <a:t>스타벅스 어플리케이션에 있는 주요 기능인 </a:t>
            </a:r>
            <a:endParaRPr lang="en-US" altLang="ko-KR" dirty="0">
              <a:latin typeface="Calibri" panose="020F0502020204030204"/>
              <a:ea typeface="Malgun Gothic"/>
              <a:cs typeface="Calibri" panose="020F0502020204030204"/>
            </a:endParaRPr>
          </a:p>
          <a:p>
            <a:pPr>
              <a:lnSpc>
                <a:spcPct val="130000"/>
              </a:lnSpc>
            </a:pPr>
            <a:r>
              <a:rPr lang="ko-KR" altLang="en-US" b="1" dirty="0">
                <a:latin typeface="Malgun Gothic"/>
                <a:ea typeface="Malgun Gothic"/>
              </a:rPr>
              <a:t>               주문시스템</a:t>
            </a:r>
            <a:r>
              <a:rPr lang="en-US" altLang="ko-KR" b="1" dirty="0">
                <a:latin typeface="Malgun Gothic"/>
                <a:ea typeface="+mn-lt"/>
              </a:rPr>
              <a:t>(Siren Order)</a:t>
            </a:r>
            <a:r>
              <a:rPr lang="ko-KR" b="1" dirty="0">
                <a:latin typeface="Malgun Gothic"/>
                <a:ea typeface="Malgun Gothic"/>
              </a:rPr>
              <a:t>을 기반으로 </a:t>
            </a:r>
            <a:r>
              <a:rPr lang="en-US" altLang="ko-KR" b="1" dirty="0">
                <a:latin typeface="Malgun Gothic"/>
                <a:ea typeface="+mn-lt"/>
              </a:rPr>
              <a:t>web application server</a:t>
            </a:r>
            <a:r>
              <a:rPr lang="ko-KR" b="1" dirty="0">
                <a:latin typeface="Malgun Gothic"/>
                <a:ea typeface="Malgun Gothic"/>
              </a:rPr>
              <a:t>를 구축</a:t>
            </a:r>
            <a:endParaRPr lang="en-US" altLang="ko-KR" dirty="0">
              <a:ea typeface="+mn-lt"/>
              <a:cs typeface="+mn-lt"/>
            </a:endParaRPr>
          </a:p>
          <a:p>
            <a:pPr>
              <a:lnSpc>
                <a:spcPct val="130000"/>
              </a:lnSpc>
            </a:pPr>
            <a:endParaRPr lang="ko-KR" altLang="en-US" b="1" dirty="0"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</a:pPr>
            <a:r>
              <a:rPr lang="en-US" altLang="ko-KR" b="1" dirty="0">
                <a:latin typeface="Malgun Gothic"/>
                <a:ea typeface="+mn-lt"/>
              </a:rPr>
              <a:t>    - </a:t>
            </a:r>
            <a:r>
              <a:rPr lang="ko-KR" b="1" dirty="0">
                <a:latin typeface="Malgun Gothic"/>
                <a:ea typeface="Malgun Gothic"/>
              </a:rPr>
              <a:t>훈련 내용과의 관련성 </a:t>
            </a:r>
            <a:r>
              <a:rPr lang="en-US" altLang="ko-KR" b="1" dirty="0">
                <a:latin typeface="Malgun Gothic"/>
                <a:ea typeface="+mn-lt"/>
              </a:rPr>
              <a:t>: </a:t>
            </a:r>
            <a:r>
              <a:rPr lang="ko-KR" b="1" dirty="0">
                <a:latin typeface="Malgun Gothic"/>
                <a:ea typeface="Malgun Gothic"/>
              </a:rPr>
              <a:t>훈련에서 배운 </a:t>
            </a:r>
            <a:r>
              <a:rPr lang="en-US" altLang="ko-KR" b="1" dirty="0">
                <a:latin typeface="Malgun Gothic"/>
                <a:ea typeface="+mn-lt"/>
              </a:rPr>
              <a:t>MVT </a:t>
            </a:r>
            <a:r>
              <a:rPr lang="ko-KR" b="1" dirty="0">
                <a:latin typeface="Malgun Gothic"/>
                <a:ea typeface="Malgun Gothic"/>
              </a:rPr>
              <a:t>기반의 </a:t>
            </a:r>
            <a:r>
              <a:rPr lang="en-US" altLang="ko-KR" b="1" dirty="0">
                <a:latin typeface="Malgun Gothic"/>
                <a:ea typeface="+mn-lt"/>
              </a:rPr>
              <a:t>python</a:t>
            </a:r>
            <a:endParaRPr lang="en-US" altLang="ko-KR" dirty="0">
              <a:ea typeface="+mn-lt"/>
              <a:cs typeface="+mn-lt"/>
            </a:endParaRPr>
          </a:p>
          <a:p>
            <a:pPr>
              <a:lnSpc>
                <a:spcPct val="130000"/>
              </a:lnSpc>
            </a:pPr>
            <a:r>
              <a:rPr lang="en-US" altLang="ko-KR" b="1" dirty="0">
                <a:latin typeface="Malgun Gothic"/>
                <a:ea typeface="+mn-lt"/>
              </a:rPr>
              <a:t>     </a:t>
            </a:r>
            <a:r>
              <a:rPr lang="ko-KR" b="1" dirty="0">
                <a:latin typeface="Malgun Gothic"/>
                <a:ea typeface="Malgun Gothic"/>
              </a:rPr>
              <a:t> </a:t>
            </a:r>
            <a:r>
              <a:rPr lang="en-US" altLang="ko-KR" b="1" dirty="0">
                <a:latin typeface="Malgun Gothic"/>
                <a:ea typeface="+mn-lt"/>
              </a:rPr>
              <a:t>framework Django</a:t>
            </a:r>
            <a:r>
              <a:rPr lang="ko-KR" b="1" dirty="0">
                <a:latin typeface="Malgun Gothic"/>
                <a:ea typeface="Malgun Gothic"/>
              </a:rPr>
              <a:t>를 적극 활용해 스타벅스 </a:t>
            </a:r>
            <a:r>
              <a:rPr lang="en-US" altLang="ko-KR" b="1" dirty="0">
                <a:latin typeface="Malgun Gothic"/>
                <a:ea typeface="+mn-lt"/>
              </a:rPr>
              <a:t>web application serve</a:t>
            </a:r>
            <a:r>
              <a:rPr lang="ko-KR" b="1" dirty="0">
                <a:latin typeface="Malgun Gothic"/>
                <a:ea typeface="Malgun Gothic"/>
              </a:rPr>
              <a:t>를 만듦</a:t>
            </a:r>
            <a:endParaRPr lang="en-US" altLang="ko-KR" dirty="0">
              <a:ea typeface="+mn-lt"/>
              <a:cs typeface="+mn-lt"/>
            </a:endParaRPr>
          </a:p>
          <a:p>
            <a:pPr>
              <a:lnSpc>
                <a:spcPct val="130000"/>
              </a:lnSpc>
            </a:pPr>
            <a:endParaRPr lang="ko-KR" altLang="en-US" b="1" dirty="0"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</a:pPr>
            <a:r>
              <a:rPr lang="ko-KR" b="1" dirty="0">
                <a:latin typeface="Malgun Gothic"/>
                <a:ea typeface="Malgun Gothic"/>
              </a:rPr>
              <a:t>    </a:t>
            </a:r>
            <a:r>
              <a:rPr lang="en-US" altLang="ko-KR" b="1" dirty="0">
                <a:latin typeface="Malgun Gothic"/>
                <a:ea typeface="+mn-lt"/>
              </a:rPr>
              <a:t>- </a:t>
            </a:r>
            <a:r>
              <a:rPr lang="ko-KR" b="1" dirty="0">
                <a:latin typeface="Malgun Gothic"/>
                <a:ea typeface="Malgun Gothic"/>
              </a:rPr>
              <a:t>개발 환경 </a:t>
            </a:r>
            <a:r>
              <a:rPr lang="en-US" altLang="ko-KR" b="1" dirty="0">
                <a:latin typeface="Malgun Gothic"/>
                <a:ea typeface="+mn-lt"/>
              </a:rPr>
              <a:t>:</a:t>
            </a:r>
            <a:r>
              <a:rPr lang="ko-KR" b="1" dirty="0">
                <a:latin typeface="Malgun Gothic"/>
                <a:ea typeface="Malgun Gothic"/>
              </a:rPr>
              <a:t> </a:t>
            </a:r>
            <a:r>
              <a:rPr lang="en-US" altLang="ko-KR" b="1" dirty="0" err="1">
                <a:latin typeface="Malgun Gothic"/>
                <a:ea typeface="+mn-lt"/>
              </a:rPr>
              <a:t>Pycharm</a:t>
            </a:r>
            <a:endParaRPr lang="en-US" altLang="ko-KR" dirty="0">
              <a:ea typeface="+mn-lt"/>
              <a:cs typeface="+mn-lt"/>
            </a:endParaRPr>
          </a:p>
          <a:p>
            <a:pPr algn="l"/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2066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05. </a:t>
            </a:r>
            <a:r>
              <a:rPr lang="ko-KR" altLang="en-US" sz="4000" b="1" err="1">
                <a:latin typeface="+mn-ea"/>
                <a:ea typeface="+mn-ea"/>
              </a:rPr>
              <a:t>느낀점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280576"/>
              </p:ext>
            </p:extLst>
          </p:nvPr>
        </p:nvGraphicFramePr>
        <p:xfrm>
          <a:off x="901009" y="1516486"/>
          <a:ext cx="7342879" cy="4911167"/>
        </p:xfrm>
        <a:graphic>
          <a:graphicData uri="http://schemas.openxmlformats.org/drawingml/2006/table">
            <a:tbl>
              <a:tblPr/>
              <a:tblGrid>
                <a:gridCol w="7342879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89172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정아인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4019439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잘한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점 :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팀원간의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협력이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좋았고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템플릿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선정이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좋았다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6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아쉬운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점 :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html,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css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등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디자인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조정이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어려워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원하던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디자인이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나오지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않았다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6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어려웠던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점(</a:t>
                      </a: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갈등요소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등) :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깃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사용이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미숙하여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구동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할때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DB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충돌에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의한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에러가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잦았다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6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-&gt; </a:t>
                      </a:r>
                      <a:r>
                        <a:rPr lang="en-US" altLang="ko-KR" sz="16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해결방법</a:t>
                      </a:r>
                      <a:r>
                        <a:rPr lang="en-US" altLang="ko-KR" sz="16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화면을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공유하여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문제점을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찾고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여러가지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시도를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하면서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해결하였다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50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030808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>
                <a:latin typeface="+mn-ea"/>
                <a:ea typeface="+mn-ea"/>
              </a:rPr>
              <a:t>01. </a:t>
            </a:r>
            <a:r>
              <a:rPr lang="ko-KR" altLang="en-US" b="1">
                <a:latin typeface="+mn-ea"/>
                <a:ea typeface="+mn-ea"/>
              </a:rPr>
              <a:t>프로젝트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55AD2-AF6D-4D7D-8978-27512C18C1E9}"/>
              </a:ext>
            </a:extLst>
          </p:cNvPr>
          <p:cNvSpPr txBox="1"/>
          <p:nvPr/>
        </p:nvSpPr>
        <p:spPr>
          <a:xfrm>
            <a:off x="3065843" y="3348104"/>
            <a:ext cx="2780628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300" b="1">
                <a:solidFill>
                  <a:schemeClr val="accent1"/>
                </a:solidFill>
                <a:latin typeface="Malgun Gothic"/>
                <a:ea typeface="맑은 고딕"/>
              </a:rPr>
              <a:t>- order </a:t>
            </a:r>
            <a:r>
              <a:rPr lang="ko-KR" altLang="en-US" sz="1300" b="1">
                <a:solidFill>
                  <a:schemeClr val="accent1"/>
                </a:solidFill>
                <a:latin typeface="Malgun Gothic"/>
                <a:ea typeface="Malgun Gothic"/>
              </a:rPr>
              <a:t>어플리케이션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F3854-CD69-4E37-AF49-0C283F237760}"/>
              </a:ext>
            </a:extLst>
          </p:cNvPr>
          <p:cNvSpPr txBox="1"/>
          <p:nvPr/>
        </p:nvSpPr>
        <p:spPr>
          <a:xfrm>
            <a:off x="326135" y="1386840"/>
            <a:ext cx="226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전체 프로젝트 구성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7BA411-2C5A-4D02-A28A-33FA2EC1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5" y="1822781"/>
            <a:ext cx="2514600" cy="33432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74CC91-0D4B-4CDC-89BE-B0A29CF27303}"/>
              </a:ext>
            </a:extLst>
          </p:cNvPr>
          <p:cNvSpPr/>
          <p:nvPr/>
        </p:nvSpPr>
        <p:spPr>
          <a:xfrm>
            <a:off x="484838" y="2012105"/>
            <a:ext cx="963228" cy="18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00B1FE-B83E-4726-B9BC-5FF9E82B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94" y="1674340"/>
            <a:ext cx="1432174" cy="15359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9B16CA-C459-4406-B80D-0FEFD912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24" y="1987075"/>
            <a:ext cx="1579657" cy="17850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1A9CEC-EEE8-4EBA-881B-8575AE0FD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994" y="3618001"/>
            <a:ext cx="1493256" cy="162616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BD775C-DDFC-4FA8-A5CA-5A191D2DE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764" y="4303339"/>
            <a:ext cx="1967953" cy="16038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B7F914-FD0B-47D2-AB51-82223FB1C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994" y="5569824"/>
            <a:ext cx="1468285" cy="117896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0E34F9-EDFB-4859-A2EB-6D30C62F48D9}"/>
              </a:ext>
            </a:extLst>
          </p:cNvPr>
          <p:cNvSpPr/>
          <p:nvPr/>
        </p:nvSpPr>
        <p:spPr>
          <a:xfrm>
            <a:off x="495192" y="2208896"/>
            <a:ext cx="1049521" cy="1842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1CE3E-5303-4C3D-8786-D5779A1A15EC}"/>
              </a:ext>
            </a:extLst>
          </p:cNvPr>
          <p:cNvSpPr txBox="1"/>
          <p:nvPr/>
        </p:nvSpPr>
        <p:spPr>
          <a:xfrm>
            <a:off x="5809215" y="1635417"/>
            <a:ext cx="3026627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b="1" dirty="0">
                <a:solidFill>
                  <a:srgbClr val="FFC000"/>
                </a:solidFill>
                <a:ea typeface="맑은 고딕"/>
              </a:rPr>
              <a:t>- </a:t>
            </a:r>
            <a:r>
              <a:rPr lang="en-US" altLang="ko-KR" sz="1300" b="1" dirty="0">
                <a:solidFill>
                  <a:srgbClr val="FFC000"/>
                </a:solidFill>
                <a:latin typeface="Malgun Gothic"/>
                <a:ea typeface="맑은 고딕"/>
              </a:rPr>
              <a:t>membership </a:t>
            </a:r>
            <a:r>
              <a:rPr lang="ko-KR" altLang="en-US" sz="1300" b="1" dirty="0">
                <a:solidFill>
                  <a:srgbClr val="FFC000"/>
                </a:solidFill>
                <a:latin typeface="Malgun Gothic"/>
                <a:ea typeface="Malgun Gothic"/>
              </a:rPr>
              <a:t>어플리케이션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BAB47DE-150C-4962-A418-856432D83E47}"/>
              </a:ext>
            </a:extLst>
          </p:cNvPr>
          <p:cNvSpPr/>
          <p:nvPr/>
        </p:nvSpPr>
        <p:spPr>
          <a:xfrm>
            <a:off x="487794" y="2412871"/>
            <a:ext cx="1049521" cy="1487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64AA62-2979-4140-BC46-AE5CCF80A245}"/>
              </a:ext>
            </a:extLst>
          </p:cNvPr>
          <p:cNvSpPr txBox="1"/>
          <p:nvPr/>
        </p:nvSpPr>
        <p:spPr>
          <a:xfrm>
            <a:off x="3065843" y="1388202"/>
            <a:ext cx="2780628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300" b="1">
                <a:solidFill>
                  <a:srgbClr val="FF0000"/>
                </a:solidFill>
                <a:latin typeface="Malgun Gothic"/>
                <a:ea typeface="맑은 고딕"/>
              </a:rPr>
              <a:t>- accounts </a:t>
            </a:r>
            <a:r>
              <a:rPr lang="ko-KR" altLang="en-US" sz="1300" b="1">
                <a:solidFill>
                  <a:srgbClr val="FF0000"/>
                </a:solidFill>
                <a:latin typeface="Malgun Gothic"/>
                <a:ea typeface="Malgun Gothic"/>
              </a:rPr>
              <a:t>어플리케이션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7EBBED-80D2-4A8E-A8BF-A6E8A7F52FB2}"/>
              </a:ext>
            </a:extLst>
          </p:cNvPr>
          <p:cNvSpPr/>
          <p:nvPr/>
        </p:nvSpPr>
        <p:spPr>
          <a:xfrm>
            <a:off x="476691" y="2617817"/>
            <a:ext cx="1089030" cy="14877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BAE8C3-DFC4-4E2D-A765-EE0B1066D089}"/>
              </a:ext>
            </a:extLst>
          </p:cNvPr>
          <p:cNvSpPr txBox="1"/>
          <p:nvPr/>
        </p:nvSpPr>
        <p:spPr>
          <a:xfrm>
            <a:off x="6113868" y="3930402"/>
            <a:ext cx="3026627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300" b="1" dirty="0">
                <a:solidFill>
                  <a:srgbClr val="92D050"/>
                </a:solidFill>
                <a:latin typeface="Malgun Gothic"/>
                <a:ea typeface="맑은 고딕"/>
              </a:rPr>
              <a:t>- Project </a:t>
            </a:r>
            <a:r>
              <a:rPr lang="ko-KR" altLang="en-US" sz="1300" b="1" dirty="0">
                <a:solidFill>
                  <a:srgbClr val="92D050"/>
                </a:solidFill>
                <a:latin typeface="Malgun Gothic"/>
                <a:ea typeface="Malgun Gothic"/>
              </a:rPr>
              <a:t>디렉토리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47C581-CB71-4C1F-B1B5-FBCBE5A2636B}"/>
              </a:ext>
            </a:extLst>
          </p:cNvPr>
          <p:cNvSpPr/>
          <p:nvPr/>
        </p:nvSpPr>
        <p:spPr>
          <a:xfrm>
            <a:off x="469294" y="2805729"/>
            <a:ext cx="1089030" cy="14877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9B258C-5257-433E-921F-A185E1EA5F51}"/>
              </a:ext>
            </a:extLst>
          </p:cNvPr>
          <p:cNvSpPr txBox="1"/>
          <p:nvPr/>
        </p:nvSpPr>
        <p:spPr>
          <a:xfrm>
            <a:off x="3116854" y="5303875"/>
            <a:ext cx="3026627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300" b="1">
                <a:solidFill>
                  <a:srgbClr val="00B0F0"/>
                </a:solidFill>
                <a:latin typeface="Malgun Gothic"/>
                <a:ea typeface="맑은 고딕"/>
              </a:rPr>
              <a:t>- </a:t>
            </a:r>
            <a:r>
              <a:rPr lang="ko-KR" altLang="en-US" sz="1300" b="1">
                <a:solidFill>
                  <a:srgbClr val="00B0F0"/>
                </a:solidFill>
                <a:latin typeface="Malgun Gothic"/>
                <a:ea typeface="Malgun Gothic"/>
              </a:rPr>
              <a:t>이미지 및 </a:t>
            </a:r>
            <a:r>
              <a:rPr lang="en-US" altLang="ko-KR" sz="1300" b="1" err="1">
                <a:solidFill>
                  <a:srgbClr val="00B0F0"/>
                </a:solidFill>
                <a:latin typeface="Malgun Gothic"/>
                <a:ea typeface="맑은 고딕"/>
              </a:rPr>
              <a:t>css</a:t>
            </a:r>
            <a:r>
              <a:rPr lang="en-US" altLang="ko-KR" sz="1300" b="1">
                <a:solidFill>
                  <a:srgbClr val="00B0F0"/>
                </a:solidFill>
                <a:latin typeface="Malgun Gothic"/>
                <a:ea typeface="맑은 고딕"/>
              </a:rPr>
              <a:t>, JavaScript </a:t>
            </a:r>
            <a:r>
              <a:rPr lang="ko-KR" altLang="en-US" sz="1300" b="1">
                <a:solidFill>
                  <a:srgbClr val="00B0F0"/>
                </a:solidFill>
                <a:latin typeface="Malgun Gothic"/>
                <a:ea typeface="Malgun Gothic"/>
              </a:rPr>
              <a:t>디렉토리</a:t>
            </a:r>
          </a:p>
        </p:txBody>
      </p:sp>
    </p:spTree>
    <p:extLst>
      <p:ext uri="{BB962C8B-B14F-4D97-AF65-F5344CB8AC3E}">
        <p14:creationId xmlns:p14="http://schemas.microsoft.com/office/powerpoint/2010/main" val="326666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02. </a:t>
            </a:r>
            <a:r>
              <a:rPr lang="ko-KR" altLang="en-US" sz="4000" b="1">
                <a:latin typeface="+mn-ea"/>
                <a:ea typeface="+mn-ea"/>
              </a:rPr>
              <a:t>팀 구성 및 역할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19750"/>
              </p:ext>
            </p:extLst>
          </p:nvPr>
        </p:nvGraphicFramePr>
        <p:xfrm>
          <a:off x="233916" y="1477925"/>
          <a:ext cx="8739173" cy="5209734"/>
        </p:xfrm>
        <a:graphic>
          <a:graphicData uri="http://schemas.openxmlformats.org/drawingml/2006/table">
            <a:tbl>
              <a:tblPr/>
              <a:tblGrid>
                <a:gridCol w="8739173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74978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 김은수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445994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1.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스타벅스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제품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이미지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Crawling 및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DB구축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2. 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스타벅스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커피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디저트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굿즈상품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메뉴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Page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3. 각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제품의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상세설명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메뉴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Page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4.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Page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5.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매장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검색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Popup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6.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결제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시스템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개발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 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7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02. </a:t>
            </a:r>
            <a:r>
              <a:rPr lang="ko-KR" altLang="en-US" sz="4000" b="1">
                <a:latin typeface="+mn-ea"/>
                <a:ea typeface="+mn-ea"/>
              </a:rPr>
              <a:t>팀 구성 및 역할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367140"/>
              </p:ext>
            </p:extLst>
          </p:nvPr>
        </p:nvGraphicFramePr>
        <p:xfrm>
          <a:off x="233916" y="1477925"/>
          <a:ext cx="8739173" cy="5209734"/>
        </p:xfrm>
        <a:graphic>
          <a:graphicData uri="http://schemas.openxmlformats.org/drawingml/2006/table">
            <a:tbl>
              <a:tblPr/>
              <a:tblGrid>
                <a:gridCol w="8739173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74978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 박근웅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445994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 My Starbucks page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에서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마일리지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충전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시스템 구현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2. Cart page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에서 결제한 내역 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My History page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에서 주문내역 보기 구현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3. My history page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에서 리뷰작성 기능 구현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4.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Bootsrap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에서 받아온 템플릿으로 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page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구성 수정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 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42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02. </a:t>
            </a:r>
            <a:r>
              <a:rPr lang="ko-KR" altLang="en-US" sz="4000" b="1">
                <a:latin typeface="+mn-ea"/>
                <a:ea typeface="+mn-ea"/>
              </a:rPr>
              <a:t>팀 구성 및 역할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116930"/>
              </p:ext>
            </p:extLst>
          </p:nvPr>
        </p:nvGraphicFramePr>
        <p:xfrm>
          <a:off x="233916" y="1477925"/>
          <a:ext cx="8739173" cy="5209734"/>
        </p:xfrm>
        <a:graphic>
          <a:graphicData uri="http://schemas.openxmlformats.org/drawingml/2006/table">
            <a:tbl>
              <a:tblPr/>
              <a:tblGrid>
                <a:gridCol w="8739173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749788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 </a:t>
                      </a:r>
                      <a:r>
                        <a:rPr lang="en-US" altLang="ko-KR" sz="24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정아인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445994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1.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홈페이지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로그아웃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2. 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고객의소리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시스템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  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작성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댓글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작성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및 </a:t>
                      </a:r>
                      <a:r>
                        <a:rPr lang="en-US" altLang="ko-KR" sz="1800" b="1" i="0" dirty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 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515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6895086" cy="553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03. </a:t>
            </a:r>
            <a:r>
              <a:rPr lang="ko-KR" altLang="en-US" sz="4000" b="1">
                <a:latin typeface="+mn-ea"/>
                <a:ea typeface="+mn-ea"/>
              </a:rPr>
              <a:t>수행절차 및 방법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A5E4548-ACAF-4F3E-AD4C-B59A48F68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62611"/>
              </p:ext>
            </p:extLst>
          </p:nvPr>
        </p:nvGraphicFramePr>
        <p:xfrm>
          <a:off x="-20594" y="967945"/>
          <a:ext cx="9185080" cy="5957353"/>
        </p:xfrm>
        <a:graphic>
          <a:graphicData uri="http://schemas.openxmlformats.org/drawingml/2006/table">
            <a:tbl>
              <a:tblPr/>
              <a:tblGrid>
                <a:gridCol w="1575912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2393836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3144539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2070793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5402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도구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81689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8/13(목) ~ 8/14(금)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프로젝트 기획 및 주제 선정</a:t>
                      </a:r>
                      <a:endParaRPr lang="en-US" altLang="ko-KR" sz="1200" b="1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기획안 작성</a:t>
                      </a:r>
                      <a:endParaRPr lang="en-US" altLang="ko-KR" sz="1200" b="1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팀 토론</a:t>
                      </a:r>
                      <a:endParaRPr lang="en-US" altLang="ko-KR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삼성 </a:t>
                      </a:r>
                      <a:r>
                        <a:rPr lang="en-US" altLang="ko-KR" sz="12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S6 TABLET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816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8/14(</a:t>
                      </a: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프로젝트 주제 </a:t>
                      </a: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아이디어 발표</a:t>
                      </a:r>
                    </a:p>
                    <a:p>
                      <a:pPr marL="171450" marR="0" lvl="0" indent="-17145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각 팀원이 주력으로 담당할 메뉴를 분담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1364391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8/17(</a:t>
                      </a: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) ~ 8/28(금)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 베이스 설계</a:t>
                      </a: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모델 선정 및 프로젝트 진행</a:t>
                      </a:r>
                    </a:p>
                    <a:p>
                      <a:pPr marL="171450" lvl="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분담한 기능을 각자 개발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Python</a:t>
                      </a:r>
                    </a:p>
                    <a:p>
                      <a:pPr marL="171450" lvl="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Html</a:t>
                      </a:r>
                    </a:p>
                    <a:p>
                      <a:pPr marL="171450" lvl="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Css</a:t>
                      </a:r>
                    </a:p>
                    <a:p>
                      <a:pPr marL="171450" lvl="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</a:p>
                    <a:p>
                      <a:pPr marL="171450" lvl="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jQuery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816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8/21(</a:t>
                      </a: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 별 중간점검 회의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Github</a:t>
                      </a:r>
                      <a:endParaRPr lang="en-US" altLang="ko-KR" sz="12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78516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8/31(</a:t>
                      </a: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) ~ 9/3(</a:t>
                      </a:r>
                      <a:r>
                        <a:rPr lang="ko-KR" altLang="en-US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200" b="1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피드백 의견 반영하여 프로젝트 고도화</a:t>
                      </a:r>
                    </a:p>
                    <a:p>
                      <a:pPr marL="171450" lvl="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화면 공유하여 디자인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Discord</a:t>
                      </a:r>
                    </a:p>
                    <a:p>
                      <a:pPr marL="171450" lvl="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Zoom</a:t>
                      </a:r>
                      <a:endParaRPr lang="en-US" altLang="ko-KR" sz="12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lvl="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Kakaotalk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81689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프로젝트 발표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9/18(</a:t>
                      </a:r>
                      <a:r>
                        <a:rPr lang="ko-KR" altLang="en-US" sz="12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2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발표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Power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0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1556" y="376112"/>
            <a:ext cx="6895086" cy="553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04. </a:t>
            </a:r>
            <a:r>
              <a:rPr lang="ko-KR" altLang="en-US" sz="4000" b="1">
                <a:latin typeface="+mn-ea"/>
                <a:ea typeface="+mn-ea"/>
              </a:rPr>
              <a:t>수행결과 및 시연</a:t>
            </a:r>
          </a:p>
        </p:txBody>
      </p:sp>
      <p:pic>
        <p:nvPicPr>
          <p:cNvPr id="3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9461FCC-7B5B-4C10-8E9F-DA003BF5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83" y="2131827"/>
            <a:ext cx="2693158" cy="4141874"/>
          </a:xfrm>
          <a:prstGeom prst="rect">
            <a:avLst/>
          </a:prstGeom>
        </p:spPr>
      </p:pic>
      <p:pic>
        <p:nvPicPr>
          <p:cNvPr id="5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0455944-C222-43DB-838D-5A80311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08" y="2140389"/>
            <a:ext cx="2644712" cy="4251174"/>
          </a:xfrm>
          <a:prstGeom prst="rect">
            <a:avLst/>
          </a:prstGeom>
        </p:spPr>
      </p:pic>
      <p:pic>
        <p:nvPicPr>
          <p:cNvPr id="11" name="그림 12">
            <a:extLst>
              <a:ext uri="{FF2B5EF4-FFF2-40B4-BE49-F238E27FC236}">
                <a16:creationId xmlns:a16="http://schemas.microsoft.com/office/drawing/2014/main" id="{816A1A96-7DDA-4A84-A080-639EB007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819" y="2140389"/>
            <a:ext cx="2738889" cy="41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32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1277</Words>
  <Application>Microsoft Office PowerPoint</Application>
  <PresentationFormat>화면 슬라이드 쇼(4:3)</PresentationFormat>
  <Paragraphs>206</Paragraphs>
  <Slides>30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Arial,Sans-Serif</vt:lpstr>
      <vt:lpstr>Malgun Gothic</vt:lpstr>
      <vt:lpstr>Malgun Gothic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박근웅</cp:lastModifiedBy>
  <cp:revision>10</cp:revision>
  <dcterms:created xsi:type="dcterms:W3CDTF">2020-08-06T07:24:31Z</dcterms:created>
  <dcterms:modified xsi:type="dcterms:W3CDTF">2020-09-18T02:10:38Z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C:\Users\multicampus\Desktop\유형2\8. 프로젝트\포트폴리오_인터페이스 개발_조이름3.pptx</vt:lpwstr>
  </property>
</Properties>
</file>